
<file path=[Content_Types].xml><?xml version="1.0" encoding="utf-8"?>
<Types xmlns="http://schemas.openxmlformats.org/package/2006/content-types">
  <Default Extension="png" ContentType="image/png"/>
  <Default Extension="mp3" ContentType="audio/m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8" r:id="rId2"/>
    <p:sldId id="311" r:id="rId3"/>
    <p:sldId id="374" r:id="rId4"/>
    <p:sldId id="398" r:id="rId5"/>
    <p:sldId id="423" r:id="rId6"/>
    <p:sldId id="445" r:id="rId7"/>
    <p:sldId id="446" r:id="rId8"/>
    <p:sldId id="447" r:id="rId9"/>
    <p:sldId id="448" r:id="rId10"/>
    <p:sldId id="449" r:id="rId11"/>
    <p:sldId id="450" r:id="rId12"/>
    <p:sldId id="433" r:id="rId13"/>
    <p:sldId id="451" r:id="rId14"/>
    <p:sldId id="452" r:id="rId15"/>
    <p:sldId id="453" r:id="rId16"/>
    <p:sldId id="454" r:id="rId17"/>
    <p:sldId id="455" r:id="rId18"/>
    <p:sldId id="456" r:id="rId19"/>
    <p:sldId id="457" r:id="rId20"/>
    <p:sldId id="458" r:id="rId21"/>
    <p:sldId id="459" r:id="rId22"/>
    <p:sldId id="444" r:id="rId23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E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6" autoAdjust="0"/>
    <p:restoredTop sz="94660"/>
  </p:normalViewPr>
  <p:slideViewPr>
    <p:cSldViewPr snapToGrid="0">
      <p:cViewPr varScale="1">
        <p:scale>
          <a:sx n="84" d="100"/>
          <a:sy n="84" d="100"/>
        </p:scale>
        <p:origin x="11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11.12.2020.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8956716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11.12.2020.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209529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11.12.2020.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62852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11.12.2020.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421742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11.12.2020.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02804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11.12.2020.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3201779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11.12.2020.</a:t>
            </a:fld>
            <a:endParaRPr lang="hr-HR"/>
          </a:p>
        </p:txBody>
      </p:sp>
      <p:sp>
        <p:nvSpPr>
          <p:cNvPr id="8" name="Rezervirano mjesto podnožj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669497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datum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11.12.2020.</a:t>
            </a:fld>
            <a:endParaRPr lang="hr-HR"/>
          </a:p>
        </p:txBody>
      </p:sp>
      <p:sp>
        <p:nvSpPr>
          <p:cNvPr id="4" name="Rezervirano mjesto podnožj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555629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11.12.2020.</a:t>
            </a:fld>
            <a:endParaRPr lang="hr-HR"/>
          </a:p>
        </p:txBody>
      </p:sp>
      <p:sp>
        <p:nvSpPr>
          <p:cNvPr id="3" name="Rezervirano mjesto podnožj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39201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11.12.2020.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481346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lik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11.12.2020.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974959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C396C9-95FF-4AA8-AA7E-ECCCCDE58F2C}" type="datetimeFigureOut">
              <a:rPr lang="hr-HR" smtClean="0"/>
              <a:t>11.12.2020.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66917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microsoft.com/office/2007/relationships/hdphoto" Target="../media/hdphoto2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6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hyperlink" Target="https://www.e-sfera.hr/dodatni-digitalni-sadrzaji/d874387f-a20c-4100-9055-6481369241f5/assets/audio/26_lesson_9_animals.mp3" TargetMode="External"/><Relationship Id="rId5" Type="http://schemas.openxmlformats.org/officeDocument/2006/relationships/image" Target="../media/image27.png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hyperlink" Target="https://wordwall.net/resource/226272/animals" TargetMode="Externa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32.png"/><Relationship Id="rId7" Type="http://schemas.openxmlformats.org/officeDocument/2006/relationships/hyperlink" Target="https://wordwall.net/resource/278880/engleski-jezik/congratulations-nigel" TargetMode="Externa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e-sfera.hr/dodatni-digitalni-sadrzaji/d874387f-a20c-4100-9055-6481369241f5/assets/interactivity/kviz_1/index.html" TargetMode="External"/><Relationship Id="rId5" Type="http://schemas.openxmlformats.org/officeDocument/2006/relationships/hyperlink" Target="https://wordwall.net/resource/278879/engleski-jezik/comparative-or-superlative-sort-out" TargetMode="External"/><Relationship Id="rId4" Type="http://schemas.openxmlformats.org/officeDocument/2006/relationships/hyperlink" Target="https://wordwall.net/resource/275272/engleski-jezik/amazing-world-animals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e-sfera.hr/dodatni-digitalni-sadrzaji/d874387f-a20c-4100-9055-6481369241f5/assets/audio/27_lesson_9_a_song.mp3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-sfera.hr/dodatni-digitalni-sadrzaji/d874387f-a20c-4100-9055-6481369241f5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6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5.png"/><Relationship Id="rId5" Type="http://schemas.openxmlformats.org/officeDocument/2006/relationships/hyperlink" Target="https://www.e-sfera.hr/dodatni-digitalni-sadrzaji/d874387f-a20c-4100-9055-6481369241f5/assets/audio/25_lesson_9_nigel_s_party.mp3" TargetMode="Externa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lika 5">
            <a:extLst>
              <a:ext uri="{FF2B5EF4-FFF2-40B4-BE49-F238E27FC236}">
                <a16:creationId xmlns:a16="http://schemas.microsoft.com/office/drawing/2014/main" id="{9B20A762-46EE-439B-BBC9-A1AA1BE9D5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398" y="927171"/>
            <a:ext cx="3307203" cy="4409604"/>
          </a:xfrm>
          <a:prstGeom prst="rect">
            <a:avLst/>
          </a:prstGeom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7AABC19F-20AC-44C3-817D-0AB550E470EC}"/>
              </a:ext>
            </a:extLst>
          </p:cNvPr>
          <p:cNvSpPr txBox="1"/>
          <p:nvPr/>
        </p:nvSpPr>
        <p:spPr>
          <a:xfrm>
            <a:off x="4764410" y="2295535"/>
            <a:ext cx="68432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000" b="1" u="sng" dirty="0">
                <a:solidFill>
                  <a:srgbClr val="FF0000"/>
                </a:solidFill>
              </a:rPr>
              <a:t>UNIT 3; </a:t>
            </a:r>
            <a:br>
              <a:rPr lang="hr-HR" sz="4000" b="1" u="sng" dirty="0">
                <a:solidFill>
                  <a:srgbClr val="FF0000"/>
                </a:solidFill>
              </a:rPr>
            </a:br>
            <a:r>
              <a:rPr lang="hr-HR" sz="4000" b="1" u="sng" dirty="0" err="1">
                <a:solidFill>
                  <a:srgbClr val="FF0000"/>
                </a:solidFill>
              </a:rPr>
              <a:t>The</a:t>
            </a:r>
            <a:r>
              <a:rPr lang="hr-HR" sz="4000" b="1" u="sng" dirty="0">
                <a:solidFill>
                  <a:srgbClr val="FF0000"/>
                </a:solidFill>
              </a:rPr>
              <a:t> </a:t>
            </a:r>
            <a:r>
              <a:rPr lang="hr-HR" sz="4000" b="1" u="sng" dirty="0" err="1">
                <a:solidFill>
                  <a:srgbClr val="FF0000"/>
                </a:solidFill>
              </a:rPr>
              <a:t>world</a:t>
            </a:r>
            <a:r>
              <a:rPr lang="hr-HR" sz="4000" b="1" u="sng" dirty="0">
                <a:solidFill>
                  <a:srgbClr val="FF0000"/>
                </a:solidFill>
              </a:rPr>
              <a:t> </a:t>
            </a:r>
            <a:r>
              <a:rPr lang="hr-HR" sz="4000" b="1" u="sng" dirty="0" err="1">
                <a:solidFill>
                  <a:srgbClr val="FF0000"/>
                </a:solidFill>
              </a:rPr>
              <a:t>around</a:t>
            </a:r>
            <a:r>
              <a:rPr lang="hr-HR" sz="4000" b="1" u="sng" dirty="0">
                <a:solidFill>
                  <a:srgbClr val="FF0000"/>
                </a:solidFill>
              </a:rPr>
              <a:t> me</a:t>
            </a:r>
          </a:p>
        </p:txBody>
      </p:sp>
      <p:sp>
        <p:nvSpPr>
          <p:cNvPr id="27" name="TekstniOkvir 26">
            <a:extLst>
              <a:ext uri="{FF2B5EF4-FFF2-40B4-BE49-F238E27FC236}">
                <a16:creationId xmlns:a16="http://schemas.microsoft.com/office/drawing/2014/main" id="{10333F66-C8B6-4273-844E-B19AC9BCB6A4}"/>
              </a:ext>
            </a:extLst>
          </p:cNvPr>
          <p:cNvSpPr txBox="1"/>
          <p:nvPr/>
        </p:nvSpPr>
        <p:spPr>
          <a:xfrm>
            <a:off x="4764410" y="3429000"/>
            <a:ext cx="68432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000" dirty="0" err="1"/>
              <a:t>Congratulations</a:t>
            </a:r>
            <a:r>
              <a:rPr lang="hr-HR" sz="4000" dirty="0"/>
              <a:t>, </a:t>
            </a:r>
            <a:r>
              <a:rPr lang="hr-HR" sz="4000" dirty="0" err="1"/>
              <a:t>Nigel</a:t>
            </a:r>
            <a:r>
              <a:rPr lang="hr-HR" sz="4000" dirty="0"/>
              <a:t>!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9360" y="4242527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865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4" y="4634"/>
            <a:ext cx="5110629" cy="6848731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122623" y="27916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56.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5059" y="1553238"/>
            <a:ext cx="5035929" cy="232900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1E432F9F-9855-4DEF-B86A-89C635FF7FD2}"/>
              </a:ext>
            </a:extLst>
          </p:cNvPr>
          <p:cNvSpPr txBox="1">
            <a:spLocks/>
          </p:cNvSpPr>
          <p:nvPr/>
        </p:nvSpPr>
        <p:spPr>
          <a:xfrm>
            <a:off x="5121263" y="4097377"/>
            <a:ext cx="6092533" cy="61638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Do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know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meaning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words</a:t>
            </a:r>
            <a:r>
              <a:rPr lang="hr-HR" sz="2000" b="1" dirty="0"/>
              <a:t>?</a:t>
            </a:r>
            <a:br>
              <a:rPr lang="hr-HR" sz="2000" i="1" dirty="0"/>
            </a:br>
            <a:r>
              <a:rPr lang="hr-HR" sz="2000" i="1" dirty="0"/>
              <a:t>Znaš li što riječi iznad znače?</a:t>
            </a:r>
          </a:p>
          <a:p>
            <a:pPr marL="0" indent="0">
              <a:buNone/>
            </a:pPr>
            <a:r>
              <a:rPr lang="hr-HR" sz="2400" i="1" dirty="0"/>
              <a:t>dobar 		bolji		najbolji</a:t>
            </a:r>
          </a:p>
          <a:p>
            <a:pPr marL="0" indent="0">
              <a:buNone/>
            </a:pPr>
            <a:r>
              <a:rPr lang="hr-HR" sz="2400" i="1" dirty="0"/>
              <a:t>loš		lošiji		najlošiji</a:t>
            </a:r>
          </a:p>
          <a:p>
            <a:pPr marL="0" indent="0">
              <a:buNone/>
            </a:pPr>
            <a:r>
              <a:rPr lang="hr-HR" sz="2000" i="1" dirty="0"/>
              <a:t>Pronađi sve primjere u tekstu na 55. stranici udžbenika!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8E4879A3-E3D0-4C0F-8E62-5A56B26077CB}"/>
              </a:ext>
            </a:extLst>
          </p:cNvPr>
          <p:cNvSpPr txBox="1">
            <a:spLocks/>
          </p:cNvSpPr>
          <p:nvPr/>
        </p:nvSpPr>
        <p:spPr>
          <a:xfrm>
            <a:off x="5121263" y="590218"/>
            <a:ext cx="5730284" cy="28387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Some </a:t>
            </a:r>
            <a:r>
              <a:rPr lang="hr-HR" sz="2000" b="1" dirty="0" err="1"/>
              <a:t>adjectives</a:t>
            </a:r>
            <a:r>
              <a:rPr lang="hr-HR" sz="2000" b="1" dirty="0"/>
              <a:t> </a:t>
            </a:r>
            <a:r>
              <a:rPr lang="hr-HR" sz="2000" b="1" dirty="0" err="1"/>
              <a:t>have</a:t>
            </a:r>
            <a:r>
              <a:rPr lang="hr-HR" sz="2000" b="1" dirty="0"/>
              <a:t> </a:t>
            </a:r>
            <a:r>
              <a:rPr lang="hr-HR" sz="2000" b="1" dirty="0" err="1"/>
              <a:t>irregular</a:t>
            </a:r>
            <a:r>
              <a:rPr lang="hr-HR" sz="2000" b="1" dirty="0"/>
              <a:t> </a:t>
            </a:r>
            <a:r>
              <a:rPr lang="hr-HR" sz="2000" b="1" dirty="0" err="1"/>
              <a:t>comparative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superlative </a:t>
            </a:r>
            <a:r>
              <a:rPr lang="hr-HR" sz="2000" b="1" dirty="0" err="1"/>
              <a:t>form</a:t>
            </a:r>
            <a:r>
              <a:rPr lang="en-US" sz="2000" b="1" dirty="0"/>
              <a:t>.</a:t>
            </a:r>
            <a:br>
              <a:rPr lang="hr-HR" sz="2000" i="1" dirty="0"/>
            </a:br>
            <a:r>
              <a:rPr lang="hr-HR" sz="2000" i="1" dirty="0"/>
              <a:t>Neki pridjevi imaju nepravilan komparativ i superlativ.</a:t>
            </a:r>
          </a:p>
        </p:txBody>
      </p:sp>
    </p:spTree>
    <p:extLst>
      <p:ext uri="{BB962C8B-B14F-4D97-AF65-F5344CB8AC3E}">
        <p14:creationId xmlns:p14="http://schemas.microsoft.com/office/powerpoint/2010/main" val="2804954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7" grpId="0" build="p"/>
      <p:bldP spid="8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4" y="4634"/>
            <a:ext cx="5110629" cy="6848731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419" y="248286"/>
            <a:ext cx="5035929" cy="228715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1E432F9F-9855-4DEF-B86A-89C635FF7FD2}"/>
              </a:ext>
            </a:extLst>
          </p:cNvPr>
          <p:cNvSpPr txBox="1">
            <a:spLocks/>
          </p:cNvSpPr>
          <p:nvPr/>
        </p:nvSpPr>
        <p:spPr>
          <a:xfrm>
            <a:off x="5121263" y="2744798"/>
            <a:ext cx="6092533" cy="61638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Complete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sentences</a:t>
            </a:r>
            <a:r>
              <a:rPr lang="hr-HR" sz="2000" b="1" dirty="0"/>
              <a:t> </a:t>
            </a:r>
            <a:r>
              <a:rPr lang="hr-HR" sz="2000" b="1" dirty="0" err="1"/>
              <a:t>with</a:t>
            </a:r>
            <a:r>
              <a:rPr lang="hr-HR" sz="2000" b="1" dirty="0"/>
              <a:t> </a:t>
            </a:r>
            <a:r>
              <a:rPr lang="hr-HR" sz="2000" b="1" dirty="0" err="1"/>
              <a:t>better</a:t>
            </a:r>
            <a:r>
              <a:rPr lang="hr-HR" sz="2000" b="1" dirty="0"/>
              <a:t> </a:t>
            </a:r>
            <a:r>
              <a:rPr lang="hr-HR" sz="2000" b="1" dirty="0" err="1"/>
              <a:t>or</a:t>
            </a:r>
            <a:r>
              <a:rPr lang="hr-HR" sz="2000" b="1" dirty="0"/>
              <a:t> </a:t>
            </a:r>
            <a:r>
              <a:rPr lang="hr-HR" sz="2000" b="1" dirty="0" err="1"/>
              <a:t>worse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Nadopuni rečenice riječima </a:t>
            </a:r>
            <a:r>
              <a:rPr lang="hr-HR" sz="2000" i="1" dirty="0" err="1"/>
              <a:t>better</a:t>
            </a:r>
            <a:r>
              <a:rPr lang="hr-HR" sz="2000" i="1" dirty="0"/>
              <a:t> i </a:t>
            </a:r>
            <a:r>
              <a:rPr lang="hr-HR" sz="2000" i="1" dirty="0" err="1"/>
              <a:t>worse</a:t>
            </a:r>
            <a:r>
              <a:rPr lang="hr-HR" sz="2000" i="1" dirty="0"/>
              <a:t>.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8E4879A3-E3D0-4C0F-8E62-5A56B26077CB}"/>
              </a:ext>
            </a:extLst>
          </p:cNvPr>
          <p:cNvSpPr txBox="1">
            <a:spLocks/>
          </p:cNvSpPr>
          <p:nvPr/>
        </p:nvSpPr>
        <p:spPr>
          <a:xfrm>
            <a:off x="5454132" y="133018"/>
            <a:ext cx="6615947" cy="28387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Translate</a:t>
            </a:r>
            <a:r>
              <a:rPr lang="hr-HR" sz="2000" b="1" dirty="0"/>
              <a:t>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sentences</a:t>
            </a:r>
            <a:r>
              <a:rPr lang="hr-HR" sz="2000" b="1" dirty="0"/>
              <a:t> </a:t>
            </a:r>
            <a:r>
              <a:rPr lang="hr-HR" sz="2000" b="1" dirty="0" err="1"/>
              <a:t>into</a:t>
            </a:r>
            <a:r>
              <a:rPr lang="hr-HR" sz="2000" b="1" dirty="0"/>
              <a:t> Croatian</a:t>
            </a:r>
            <a:r>
              <a:rPr lang="en-US" sz="2000" b="1" dirty="0"/>
              <a:t>.</a:t>
            </a:r>
            <a:br>
              <a:rPr lang="hr-HR" sz="2000" i="1" dirty="0"/>
            </a:br>
            <a:r>
              <a:rPr lang="hr-HR" sz="2000" i="1" dirty="0"/>
              <a:t>Prevedi rečenice na hrvatski jezik.</a:t>
            </a:r>
          </a:p>
          <a:p>
            <a:pPr marL="0" indent="0">
              <a:buNone/>
            </a:pPr>
            <a:r>
              <a:rPr lang="hr-HR" sz="2400" i="1" dirty="0" err="1"/>
              <a:t>Nigel</a:t>
            </a:r>
            <a:r>
              <a:rPr lang="hr-HR" sz="2400" i="1" dirty="0"/>
              <a:t> je bolji natjecatelj od </a:t>
            </a:r>
            <a:r>
              <a:rPr lang="hr-HR" sz="2400" i="1" dirty="0" err="1"/>
              <a:t>Sarah</a:t>
            </a:r>
            <a:r>
              <a:rPr lang="hr-HR" sz="2400" i="1" dirty="0"/>
              <a:t>.</a:t>
            </a:r>
          </a:p>
          <a:p>
            <a:pPr marL="0" indent="0">
              <a:buNone/>
            </a:pPr>
            <a:r>
              <a:rPr lang="hr-HR" sz="2400" i="1" dirty="0"/>
              <a:t>On je najbolji učenik u razredu.</a:t>
            </a:r>
          </a:p>
          <a:p>
            <a:pPr marL="0" indent="0">
              <a:buNone/>
            </a:pPr>
            <a:r>
              <a:rPr lang="hr-HR" sz="2400" i="1" dirty="0"/>
              <a:t>Tom je lošiji nogometaš od </a:t>
            </a:r>
            <a:r>
              <a:rPr lang="hr-HR" sz="2400" i="1" dirty="0" err="1"/>
              <a:t>Mikea</a:t>
            </a:r>
            <a:r>
              <a:rPr lang="hr-HR" sz="2400" i="1" dirty="0"/>
              <a:t>.</a:t>
            </a:r>
          </a:p>
          <a:p>
            <a:pPr marL="0" indent="0">
              <a:buNone/>
            </a:pPr>
            <a:r>
              <a:rPr lang="hr-HR" sz="2400" i="1" dirty="0"/>
              <a:t>On je najlošiji nogometaš u timu.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624D95F1-8A31-4E90-8A47-65F757EC20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7221" y="3443600"/>
            <a:ext cx="10696575" cy="241935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86FFD26F-84D1-41D1-8CEC-E6C865CA6DCA}"/>
              </a:ext>
            </a:extLst>
          </p:cNvPr>
          <p:cNvSpPr txBox="1">
            <a:spLocks/>
          </p:cNvSpPr>
          <p:nvPr/>
        </p:nvSpPr>
        <p:spPr>
          <a:xfrm>
            <a:off x="5250348" y="6116095"/>
            <a:ext cx="6092533" cy="61638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Koji je tebi film najbolji? Koja knjiga? </a:t>
            </a:r>
            <a:br>
              <a:rPr lang="hr-HR" sz="2000" i="1" dirty="0"/>
            </a:br>
            <a:r>
              <a:rPr lang="hr-HR" sz="2000" i="1" dirty="0"/>
              <a:t>Koja je tebi najgora hrana? Najgori odjevni predmet?</a:t>
            </a:r>
          </a:p>
        </p:txBody>
      </p:sp>
    </p:spTree>
    <p:extLst>
      <p:ext uri="{BB962C8B-B14F-4D97-AF65-F5344CB8AC3E}">
        <p14:creationId xmlns:p14="http://schemas.microsoft.com/office/powerpoint/2010/main" val="1142835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 build="p"/>
      <p:bldP spid="10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0880ABB5-B97D-4E14-AC1C-4031E662EC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84" y="12417"/>
            <a:ext cx="5124937" cy="6845583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E74ACC6-7585-4469-81CA-552D77C8CFFA}"/>
              </a:ext>
            </a:extLst>
          </p:cNvPr>
          <p:cNvSpPr txBox="1">
            <a:spLocks/>
          </p:cNvSpPr>
          <p:nvPr/>
        </p:nvSpPr>
        <p:spPr>
          <a:xfrm>
            <a:off x="5145814" y="0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50.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8B3B2F24-F59F-48DA-A71A-42C8EC8610A8}"/>
              </a:ext>
            </a:extLst>
          </p:cNvPr>
          <p:cNvSpPr txBox="1">
            <a:spLocks/>
          </p:cNvSpPr>
          <p:nvPr/>
        </p:nvSpPr>
        <p:spPr>
          <a:xfrm>
            <a:off x="5122953" y="1142061"/>
            <a:ext cx="6889977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Use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correct</a:t>
            </a:r>
            <a:r>
              <a:rPr lang="hr-HR" sz="2000" b="1" dirty="0"/>
              <a:t> </a:t>
            </a:r>
            <a:r>
              <a:rPr lang="hr-HR" sz="2000" b="1" dirty="0" err="1"/>
              <a:t>form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words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brackets</a:t>
            </a:r>
            <a:r>
              <a:rPr lang="hr-HR" sz="2000" b="1" dirty="0"/>
              <a:t>.</a:t>
            </a:r>
            <a:br>
              <a:rPr lang="hr-HR" sz="2000" i="1" dirty="0"/>
            </a:br>
            <a:r>
              <a:rPr lang="hr-HR" sz="2000" i="1" dirty="0"/>
              <a:t>Koristi ispravan oblik pridjeva u zagradi.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47B46515-7EBB-4A63-ADB4-F4E8362CBF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641" y="1861079"/>
            <a:ext cx="8307571" cy="313584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4876B899-F4ED-40CA-8D90-2B631D197048}"/>
              </a:ext>
            </a:extLst>
          </p:cNvPr>
          <p:cNvSpPr txBox="1">
            <a:spLocks/>
          </p:cNvSpPr>
          <p:nvPr/>
        </p:nvSpPr>
        <p:spPr>
          <a:xfrm>
            <a:off x="5145814" y="3735468"/>
            <a:ext cx="3422127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500" dirty="0">
                <a:solidFill>
                  <a:srgbClr val="FF0000"/>
                </a:solidFill>
              </a:rPr>
              <a:t> </a:t>
            </a:r>
            <a:r>
              <a:rPr lang="hr-HR" sz="2500" dirty="0" err="1">
                <a:solidFill>
                  <a:srgbClr val="FF0000"/>
                </a:solidFill>
              </a:rPr>
              <a:t>the</a:t>
            </a:r>
            <a:r>
              <a:rPr lang="hr-HR" sz="2500" dirty="0">
                <a:solidFill>
                  <a:srgbClr val="FF0000"/>
                </a:solidFill>
              </a:rPr>
              <a:t> </a:t>
            </a:r>
            <a:r>
              <a:rPr lang="hr-HR" sz="2500" dirty="0" err="1">
                <a:solidFill>
                  <a:srgbClr val="FF0000"/>
                </a:solidFill>
              </a:rPr>
              <a:t>worst</a:t>
            </a:r>
            <a:endParaRPr lang="hr-HR" sz="2500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500" dirty="0">
                <a:solidFill>
                  <a:srgbClr val="FF0000"/>
                </a:solidFill>
              </a:rPr>
              <a:t>              </a:t>
            </a:r>
            <a:r>
              <a:rPr lang="hr-HR" sz="2500" dirty="0" err="1">
                <a:solidFill>
                  <a:srgbClr val="FF0000"/>
                </a:solidFill>
              </a:rPr>
              <a:t>better</a:t>
            </a:r>
            <a:endParaRPr lang="hr-HR" sz="2500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500" dirty="0" err="1">
                <a:solidFill>
                  <a:srgbClr val="FF0000"/>
                </a:solidFill>
              </a:rPr>
              <a:t>worse</a:t>
            </a:r>
            <a:endParaRPr lang="hr-HR" sz="2500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500" dirty="0">
                <a:solidFill>
                  <a:srgbClr val="FF0000"/>
                </a:solidFill>
              </a:rPr>
              <a:t>   </a:t>
            </a:r>
            <a:r>
              <a:rPr lang="hr-HR" sz="2500" dirty="0" err="1">
                <a:solidFill>
                  <a:srgbClr val="FF0000"/>
                </a:solidFill>
              </a:rPr>
              <a:t>the</a:t>
            </a:r>
            <a:r>
              <a:rPr lang="hr-HR" sz="2500" dirty="0">
                <a:solidFill>
                  <a:srgbClr val="FF0000"/>
                </a:solidFill>
              </a:rPr>
              <a:t> </a:t>
            </a:r>
            <a:r>
              <a:rPr lang="hr-HR" sz="2500" dirty="0" err="1">
                <a:solidFill>
                  <a:srgbClr val="FF0000"/>
                </a:solidFill>
              </a:rPr>
              <a:t>worst</a:t>
            </a:r>
            <a:endParaRPr lang="hr-HR" sz="2500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500" dirty="0">
                <a:solidFill>
                  <a:srgbClr val="FF0000"/>
                </a:solidFill>
              </a:rPr>
              <a:t>             </a:t>
            </a:r>
            <a:r>
              <a:rPr lang="hr-HR" sz="2500" dirty="0" err="1">
                <a:solidFill>
                  <a:srgbClr val="FF0000"/>
                </a:solidFill>
              </a:rPr>
              <a:t>best</a:t>
            </a:r>
            <a:endParaRPr lang="hr-HR" sz="25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0010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build="p"/>
      <p:bldP spid="19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Download Torn Notebook Paper Png - Png Paper Torn PNG Image with ...">
            <a:extLst>
              <a:ext uri="{FF2B5EF4-FFF2-40B4-BE49-F238E27FC236}">
                <a16:creationId xmlns:a16="http://schemas.microsoft.com/office/drawing/2014/main" id="{44B6FF1D-B5F3-48C0-8B3E-91B3C919A2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9814">
            <a:off x="1411282" y="-350869"/>
            <a:ext cx="9563181" cy="9199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Download Red Circle Png - Red Pen Circle Png PNG Image with No ...">
            <a:extLst>
              <a:ext uri="{FF2B5EF4-FFF2-40B4-BE49-F238E27FC236}">
                <a16:creationId xmlns:a16="http://schemas.microsoft.com/office/drawing/2014/main" id="{09E9B3B7-33F8-4B11-9770-D2826FC448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8558" y="3154638"/>
            <a:ext cx="2514883" cy="1584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Download Red Circle Png - Red Pen Circle Png PNG Image with No ...">
            <a:extLst>
              <a:ext uri="{FF2B5EF4-FFF2-40B4-BE49-F238E27FC236}">
                <a16:creationId xmlns:a16="http://schemas.microsoft.com/office/drawing/2014/main" id="{02432B3B-03AB-44F4-8052-90A372BA45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1918" y="2239744"/>
            <a:ext cx="1898985" cy="841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Download Red Circle Png - Red Pen Circle Png PNG Image with No ...">
            <a:extLst>
              <a:ext uri="{FF2B5EF4-FFF2-40B4-BE49-F238E27FC236}">
                <a16:creationId xmlns:a16="http://schemas.microsoft.com/office/drawing/2014/main" id="{458A7D4F-E1E4-401D-B333-1F318CF4D9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6191" y="1732840"/>
            <a:ext cx="1898985" cy="841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Download Red Circle Png - Red Pen Circle Png PNG Image with No ...">
            <a:extLst>
              <a:ext uri="{FF2B5EF4-FFF2-40B4-BE49-F238E27FC236}">
                <a16:creationId xmlns:a16="http://schemas.microsoft.com/office/drawing/2014/main" id="{A8A2B9A1-8336-4420-9B46-60E7AF8951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1472" y="1635691"/>
            <a:ext cx="1898985" cy="841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red-wave-line-png-8 - Downtown Cabaret Downtown Cabaret">
            <a:extLst>
              <a:ext uri="{FF2B5EF4-FFF2-40B4-BE49-F238E27FC236}">
                <a16:creationId xmlns:a16="http://schemas.microsoft.com/office/drawing/2014/main" id="{3D9F8ABB-1D0F-4D7D-9A6E-F36BE43621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9272" flipV="1">
            <a:off x="3715313" y="3151221"/>
            <a:ext cx="1431181" cy="420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red-wave-line-png-8 - Downtown Cabaret Downtown Cabaret">
            <a:extLst>
              <a:ext uri="{FF2B5EF4-FFF2-40B4-BE49-F238E27FC236}">
                <a16:creationId xmlns:a16="http://schemas.microsoft.com/office/drawing/2014/main" id="{E618FA9D-10CF-4CF0-A917-ABD3DA1DA1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502443" flipV="1">
            <a:off x="4884142" y="2814615"/>
            <a:ext cx="1016351" cy="230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red-wave-line-png-8 - Downtown Cabaret Downtown Cabaret">
            <a:extLst>
              <a:ext uri="{FF2B5EF4-FFF2-40B4-BE49-F238E27FC236}">
                <a16:creationId xmlns:a16="http://schemas.microsoft.com/office/drawing/2014/main" id="{7E3C0486-0DBE-4FA8-B375-97558C264B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59154" flipH="1" flipV="1">
            <a:off x="6906539" y="2755210"/>
            <a:ext cx="1431181" cy="420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kstniOkvir 14">
            <a:extLst>
              <a:ext uri="{FF2B5EF4-FFF2-40B4-BE49-F238E27FC236}">
                <a16:creationId xmlns:a16="http://schemas.microsoft.com/office/drawing/2014/main" id="{FD87A7C4-FACD-4E78-A349-D33AAC64A9A4}"/>
              </a:ext>
            </a:extLst>
          </p:cNvPr>
          <p:cNvSpPr txBox="1"/>
          <p:nvPr/>
        </p:nvSpPr>
        <p:spPr>
          <a:xfrm rot="21408452">
            <a:off x="5359120" y="3715830"/>
            <a:ext cx="15760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2400" dirty="0">
                <a:latin typeface="Ink Free" panose="03080402000500000000" pitchFamily="66" charset="0"/>
              </a:rPr>
              <a:t>ANIMALS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36F9C355-9F04-4FA6-880A-3791768B981F}"/>
              </a:ext>
            </a:extLst>
          </p:cNvPr>
          <p:cNvSpPr txBox="1"/>
          <p:nvPr/>
        </p:nvSpPr>
        <p:spPr>
          <a:xfrm rot="21321731">
            <a:off x="3103745" y="2367963"/>
            <a:ext cx="7553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dirty="0" err="1">
                <a:latin typeface="Ink Free" panose="03080402000500000000" pitchFamily="66" charset="0"/>
              </a:rPr>
              <a:t>cat</a:t>
            </a:r>
            <a:endParaRPr lang="hr-HR" sz="3200" dirty="0">
              <a:latin typeface="Ink Free" panose="03080402000500000000" pitchFamily="66" charset="0"/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B8FCB2CF-42F7-4567-A046-04BE19855AAC}"/>
              </a:ext>
            </a:extLst>
          </p:cNvPr>
          <p:cNvSpPr txBox="1"/>
          <p:nvPr/>
        </p:nvSpPr>
        <p:spPr>
          <a:xfrm rot="21321731">
            <a:off x="4808088" y="1861059"/>
            <a:ext cx="10599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dirty="0" err="1">
                <a:latin typeface="Ink Free" panose="03080402000500000000" pitchFamily="66" charset="0"/>
              </a:rPr>
              <a:t>tiger</a:t>
            </a:r>
            <a:endParaRPr lang="hr-HR" sz="3200" dirty="0">
              <a:latin typeface="Ink Free" panose="03080402000500000000" pitchFamily="66" charset="0"/>
            </a:endParaRP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5ECB7072-4268-4CB4-A2A0-AB1E3BCAE142}"/>
              </a:ext>
            </a:extLst>
          </p:cNvPr>
          <p:cNvSpPr txBox="1"/>
          <p:nvPr/>
        </p:nvSpPr>
        <p:spPr>
          <a:xfrm>
            <a:off x="166818" y="47319"/>
            <a:ext cx="118918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b="1" dirty="0" err="1"/>
              <a:t>Which</a:t>
            </a:r>
            <a:r>
              <a:rPr lang="hr-HR" sz="2000" b="1" dirty="0"/>
              <a:t> </a:t>
            </a:r>
            <a:r>
              <a:rPr lang="hr-HR" sz="2000" b="1" dirty="0" err="1"/>
              <a:t>animals</a:t>
            </a:r>
            <a:r>
              <a:rPr lang="hr-HR" sz="2000" b="1" dirty="0"/>
              <a:t> </a:t>
            </a:r>
            <a:r>
              <a:rPr lang="hr-HR" sz="2000" b="1" dirty="0" err="1"/>
              <a:t>can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name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English?</a:t>
            </a:r>
            <a:br>
              <a:rPr lang="hr-HR" sz="2000" dirty="0"/>
            </a:br>
            <a:r>
              <a:rPr lang="hr-HR" sz="2000" i="1" dirty="0"/>
              <a:t>Otvori svoju bilježnicu, te se prisjeti koje nazive životinja na engleskom jeziku znaš!</a:t>
            </a: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F28B6194-3910-49A3-B89E-9FC3AFDA3ECA}"/>
              </a:ext>
            </a:extLst>
          </p:cNvPr>
          <p:cNvSpPr txBox="1"/>
          <p:nvPr/>
        </p:nvSpPr>
        <p:spPr>
          <a:xfrm rot="21321731">
            <a:off x="7587246" y="1774733"/>
            <a:ext cx="11063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dirty="0" err="1">
                <a:latin typeface="Ink Free" panose="03080402000500000000" pitchFamily="66" charset="0"/>
              </a:rPr>
              <a:t>hippo</a:t>
            </a:r>
            <a:endParaRPr lang="hr-HR" sz="3200" dirty="0">
              <a:latin typeface="Ink Free" panose="030804020005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4481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500"/>
                            </p:stCondLst>
                            <p:childTnLst>
                              <p:par>
                                <p:cTn id="4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9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500"/>
                            </p:stCondLst>
                            <p:childTnLst>
                              <p:par>
                                <p:cTn id="5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2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allAtOnce"/>
      <p:bldP spid="16" grpId="0" build="allAtOnce"/>
      <p:bldP spid="17" grpId="0" build="allAtOnce"/>
      <p:bldP spid="20" grpId="0"/>
      <p:bldP spid="18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5" y="4634"/>
            <a:ext cx="5113348" cy="6848731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122623" y="27916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56.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122623" y="666234"/>
            <a:ext cx="6092533" cy="61638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Do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know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meaning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words</a:t>
            </a:r>
            <a:r>
              <a:rPr lang="hr-HR" sz="2000" b="1" dirty="0"/>
              <a:t>?</a:t>
            </a:r>
            <a:br>
              <a:rPr lang="hr-HR" sz="2000" i="1" dirty="0"/>
            </a:br>
            <a:r>
              <a:rPr lang="hr-HR" sz="2000" i="1" dirty="0"/>
              <a:t>Znaš li značenje riječi u prvom zadatku?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05" y="1376039"/>
            <a:ext cx="10108866" cy="545404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48E57409-65AC-48E5-9134-E129A9BA3405}"/>
              </a:ext>
            </a:extLst>
          </p:cNvPr>
          <p:cNvSpPr txBox="1">
            <a:spLocks/>
          </p:cNvSpPr>
          <p:nvPr/>
        </p:nvSpPr>
        <p:spPr>
          <a:xfrm>
            <a:off x="3768961" y="2252631"/>
            <a:ext cx="2094929" cy="3987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>
                <a:solidFill>
                  <a:srgbClr val="FF0000"/>
                </a:solidFill>
              </a:rPr>
              <a:t>jež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EF68B5C2-6798-43C9-8EFF-1431BDE5E391}"/>
              </a:ext>
            </a:extLst>
          </p:cNvPr>
          <p:cNvSpPr txBox="1">
            <a:spLocks/>
          </p:cNvSpPr>
          <p:nvPr/>
        </p:nvSpPr>
        <p:spPr>
          <a:xfrm>
            <a:off x="405068" y="2656876"/>
            <a:ext cx="2094929" cy="3987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>
                <a:solidFill>
                  <a:srgbClr val="FF0000"/>
                </a:solidFill>
              </a:rPr>
              <a:t>vjeverica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8152FF91-3C22-41C0-A39B-1FD906F835A2}"/>
              </a:ext>
            </a:extLst>
          </p:cNvPr>
          <p:cNvSpPr txBox="1">
            <a:spLocks/>
          </p:cNvSpPr>
          <p:nvPr/>
        </p:nvSpPr>
        <p:spPr>
          <a:xfrm>
            <a:off x="3360947" y="2645445"/>
            <a:ext cx="2094929" cy="3987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>
                <a:solidFill>
                  <a:srgbClr val="FF0000"/>
                </a:solidFill>
              </a:rPr>
              <a:t>svinja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6A412486-2809-4E92-A8BF-1A2CCCDEAB1E}"/>
              </a:ext>
            </a:extLst>
          </p:cNvPr>
          <p:cNvSpPr txBox="1">
            <a:spLocks/>
          </p:cNvSpPr>
          <p:nvPr/>
        </p:nvSpPr>
        <p:spPr>
          <a:xfrm>
            <a:off x="3372377" y="3046698"/>
            <a:ext cx="2094929" cy="3987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>
                <a:solidFill>
                  <a:srgbClr val="FF0000"/>
                </a:solidFill>
              </a:rPr>
              <a:t>muha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33C5B002-AE30-43D6-B287-D00FCD2DF4F2}"/>
              </a:ext>
            </a:extLst>
          </p:cNvPr>
          <p:cNvSpPr txBox="1">
            <a:spLocks/>
          </p:cNvSpPr>
          <p:nvPr/>
        </p:nvSpPr>
        <p:spPr>
          <a:xfrm>
            <a:off x="405068" y="3423357"/>
            <a:ext cx="2094929" cy="3987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>
                <a:solidFill>
                  <a:srgbClr val="FF0000"/>
                </a:solidFill>
              </a:rPr>
              <a:t>hobotnica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89A60A55-D077-4C46-9BEF-8CD0A3E01561}"/>
              </a:ext>
            </a:extLst>
          </p:cNvPr>
          <p:cNvSpPr txBox="1">
            <a:spLocks/>
          </p:cNvSpPr>
          <p:nvPr/>
        </p:nvSpPr>
        <p:spPr>
          <a:xfrm>
            <a:off x="2131929" y="3419264"/>
            <a:ext cx="2094929" cy="3987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>
                <a:solidFill>
                  <a:srgbClr val="FF0000"/>
                </a:solidFill>
              </a:rPr>
              <a:t>gepard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B10199F8-5C5B-4354-A0DC-F83ADE3D08E8}"/>
              </a:ext>
            </a:extLst>
          </p:cNvPr>
          <p:cNvSpPr txBox="1">
            <a:spLocks/>
          </p:cNvSpPr>
          <p:nvPr/>
        </p:nvSpPr>
        <p:spPr>
          <a:xfrm>
            <a:off x="3411014" y="3419263"/>
            <a:ext cx="2094929" cy="3987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>
                <a:solidFill>
                  <a:srgbClr val="FF0000"/>
                </a:solidFill>
              </a:rPr>
              <a:t>magarac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38974AE1-69A1-4B07-BC39-71E951485854}"/>
              </a:ext>
            </a:extLst>
          </p:cNvPr>
          <p:cNvSpPr txBox="1">
            <a:spLocks/>
          </p:cNvSpPr>
          <p:nvPr/>
        </p:nvSpPr>
        <p:spPr>
          <a:xfrm>
            <a:off x="711050" y="3782868"/>
            <a:ext cx="2094929" cy="3987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>
                <a:solidFill>
                  <a:srgbClr val="FF0000"/>
                </a:solidFill>
              </a:rPr>
              <a:t>leptir</a:t>
            </a: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C16EA09C-F48C-4FE2-991E-9F8F942F7FAB}"/>
              </a:ext>
            </a:extLst>
          </p:cNvPr>
          <p:cNvSpPr txBox="1">
            <a:spLocks/>
          </p:cNvSpPr>
          <p:nvPr/>
        </p:nvSpPr>
        <p:spPr>
          <a:xfrm>
            <a:off x="2153822" y="3786960"/>
            <a:ext cx="2094929" cy="3987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>
                <a:solidFill>
                  <a:srgbClr val="FF0000"/>
                </a:solidFill>
              </a:rPr>
              <a:t>kit</a:t>
            </a: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AE2764FD-D4CE-486B-9D3C-4C4F662CE743}"/>
              </a:ext>
            </a:extLst>
          </p:cNvPr>
          <p:cNvSpPr txBox="1">
            <a:spLocks/>
          </p:cNvSpPr>
          <p:nvPr/>
        </p:nvSpPr>
        <p:spPr>
          <a:xfrm>
            <a:off x="3540068" y="3795030"/>
            <a:ext cx="2094929" cy="3987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>
                <a:solidFill>
                  <a:srgbClr val="FF0000"/>
                </a:solidFill>
              </a:rPr>
              <a:t>puž</a:t>
            </a: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B3B3D0F7-AEA1-4E2C-985C-90452B5570A1}"/>
              </a:ext>
            </a:extLst>
          </p:cNvPr>
          <p:cNvSpPr txBox="1">
            <a:spLocks/>
          </p:cNvSpPr>
          <p:nvPr/>
        </p:nvSpPr>
        <p:spPr>
          <a:xfrm>
            <a:off x="393637" y="4209882"/>
            <a:ext cx="2094929" cy="3987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>
                <a:solidFill>
                  <a:srgbClr val="FF0000"/>
                </a:solidFill>
              </a:rPr>
              <a:t>lisica</a:t>
            </a: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D11624B6-DF09-4C03-92AD-8795062804F7}"/>
              </a:ext>
            </a:extLst>
          </p:cNvPr>
          <p:cNvSpPr txBox="1">
            <a:spLocks/>
          </p:cNvSpPr>
          <p:nvPr/>
        </p:nvSpPr>
        <p:spPr>
          <a:xfrm>
            <a:off x="2171890" y="4195493"/>
            <a:ext cx="2094929" cy="3987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>
                <a:solidFill>
                  <a:srgbClr val="FF0000"/>
                </a:solidFill>
              </a:rPr>
              <a:t>hrčak </a:t>
            </a: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EDE9ED77-450C-40D0-8336-099AD0F9642D}"/>
              </a:ext>
            </a:extLst>
          </p:cNvPr>
          <p:cNvSpPr txBox="1">
            <a:spLocks/>
          </p:cNvSpPr>
          <p:nvPr/>
        </p:nvSpPr>
        <p:spPr>
          <a:xfrm>
            <a:off x="3627276" y="4209882"/>
            <a:ext cx="2094929" cy="3987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>
                <a:solidFill>
                  <a:srgbClr val="FF0000"/>
                </a:solidFill>
              </a:rPr>
              <a:t>skakavac</a:t>
            </a:r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6D9A5F80-4FDB-4ACF-B89A-8E9DA1C2E392}"/>
              </a:ext>
            </a:extLst>
          </p:cNvPr>
          <p:cNvSpPr txBox="1">
            <a:spLocks/>
          </p:cNvSpPr>
          <p:nvPr/>
        </p:nvSpPr>
        <p:spPr>
          <a:xfrm>
            <a:off x="509066" y="4568588"/>
            <a:ext cx="2094929" cy="3987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>
                <a:solidFill>
                  <a:srgbClr val="FF0000"/>
                </a:solidFill>
              </a:rPr>
              <a:t>sova</a:t>
            </a:r>
          </a:p>
        </p:txBody>
      </p:sp>
      <p:sp>
        <p:nvSpPr>
          <p:cNvPr id="24" name="Rezervirano mjesto sadržaja 2">
            <a:extLst>
              <a:ext uri="{FF2B5EF4-FFF2-40B4-BE49-F238E27FC236}">
                <a16:creationId xmlns:a16="http://schemas.microsoft.com/office/drawing/2014/main" id="{CCDB643F-499F-4722-942D-4FA3C8C9542C}"/>
              </a:ext>
            </a:extLst>
          </p:cNvPr>
          <p:cNvSpPr txBox="1">
            <a:spLocks/>
          </p:cNvSpPr>
          <p:nvPr/>
        </p:nvSpPr>
        <p:spPr>
          <a:xfrm>
            <a:off x="2056461" y="4582977"/>
            <a:ext cx="2094929" cy="3987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>
                <a:solidFill>
                  <a:srgbClr val="FF0000"/>
                </a:solidFill>
              </a:rPr>
              <a:t>mrav</a:t>
            </a:r>
          </a:p>
        </p:txBody>
      </p:sp>
      <p:sp>
        <p:nvSpPr>
          <p:cNvPr id="25" name="Rezervirano mjesto sadržaja 2">
            <a:extLst>
              <a:ext uri="{FF2B5EF4-FFF2-40B4-BE49-F238E27FC236}">
                <a16:creationId xmlns:a16="http://schemas.microsoft.com/office/drawing/2014/main" id="{299FBCF4-66AA-457D-A258-9A3C7F1691FB}"/>
              </a:ext>
            </a:extLst>
          </p:cNvPr>
          <p:cNvSpPr txBox="1">
            <a:spLocks/>
          </p:cNvSpPr>
          <p:nvPr/>
        </p:nvSpPr>
        <p:spPr>
          <a:xfrm>
            <a:off x="3396513" y="4597366"/>
            <a:ext cx="2094929" cy="3987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>
                <a:solidFill>
                  <a:srgbClr val="FF0000"/>
                </a:solidFill>
              </a:rPr>
              <a:t>krava</a:t>
            </a:r>
          </a:p>
        </p:txBody>
      </p:sp>
      <p:sp>
        <p:nvSpPr>
          <p:cNvPr id="26" name="Rezervirano mjesto sadržaja 2">
            <a:extLst>
              <a:ext uri="{FF2B5EF4-FFF2-40B4-BE49-F238E27FC236}">
                <a16:creationId xmlns:a16="http://schemas.microsoft.com/office/drawing/2014/main" id="{A7C8D1F4-5793-4FD3-BB67-1340FF476B09}"/>
              </a:ext>
            </a:extLst>
          </p:cNvPr>
          <p:cNvSpPr txBox="1">
            <a:spLocks/>
          </p:cNvSpPr>
          <p:nvPr/>
        </p:nvSpPr>
        <p:spPr>
          <a:xfrm>
            <a:off x="527886" y="4961055"/>
            <a:ext cx="2094929" cy="3987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>
                <a:solidFill>
                  <a:srgbClr val="FF0000"/>
                </a:solidFill>
              </a:rPr>
              <a:t>komarac</a:t>
            </a:r>
          </a:p>
        </p:txBody>
      </p:sp>
      <p:sp>
        <p:nvSpPr>
          <p:cNvPr id="27" name="Rezervirano mjesto sadržaja 2">
            <a:extLst>
              <a:ext uri="{FF2B5EF4-FFF2-40B4-BE49-F238E27FC236}">
                <a16:creationId xmlns:a16="http://schemas.microsoft.com/office/drawing/2014/main" id="{50E6DE0C-662A-4ECB-8FE2-9B64C5A140AF}"/>
              </a:ext>
            </a:extLst>
          </p:cNvPr>
          <p:cNvSpPr txBox="1">
            <a:spLocks/>
          </p:cNvSpPr>
          <p:nvPr/>
        </p:nvSpPr>
        <p:spPr>
          <a:xfrm>
            <a:off x="2125495" y="4961563"/>
            <a:ext cx="2094929" cy="3987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>
                <a:solidFill>
                  <a:srgbClr val="FF0000"/>
                </a:solidFill>
              </a:rPr>
              <a:t>vuk</a:t>
            </a:r>
          </a:p>
        </p:txBody>
      </p:sp>
      <p:sp>
        <p:nvSpPr>
          <p:cNvPr id="28" name="Rezervirano mjesto sadržaja 2">
            <a:extLst>
              <a:ext uri="{FF2B5EF4-FFF2-40B4-BE49-F238E27FC236}">
                <a16:creationId xmlns:a16="http://schemas.microsoft.com/office/drawing/2014/main" id="{378491B6-0D3A-47F0-AE2E-34B0A7BB76B2}"/>
              </a:ext>
            </a:extLst>
          </p:cNvPr>
          <p:cNvSpPr txBox="1">
            <a:spLocks/>
          </p:cNvSpPr>
          <p:nvPr/>
        </p:nvSpPr>
        <p:spPr>
          <a:xfrm>
            <a:off x="3511894" y="4947174"/>
            <a:ext cx="2094929" cy="3987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>
                <a:solidFill>
                  <a:srgbClr val="FF0000"/>
                </a:solidFill>
              </a:rPr>
              <a:t>roda</a:t>
            </a:r>
          </a:p>
        </p:txBody>
      </p:sp>
      <p:sp>
        <p:nvSpPr>
          <p:cNvPr id="29" name="Rezervirano mjesto sadržaja 2">
            <a:extLst>
              <a:ext uri="{FF2B5EF4-FFF2-40B4-BE49-F238E27FC236}">
                <a16:creationId xmlns:a16="http://schemas.microsoft.com/office/drawing/2014/main" id="{0ECCCC57-6CE5-4E45-929C-1873A53E963E}"/>
              </a:ext>
            </a:extLst>
          </p:cNvPr>
          <p:cNvSpPr txBox="1">
            <a:spLocks/>
          </p:cNvSpPr>
          <p:nvPr/>
        </p:nvSpPr>
        <p:spPr>
          <a:xfrm>
            <a:off x="310586" y="5326241"/>
            <a:ext cx="2094929" cy="3987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>
                <a:solidFill>
                  <a:srgbClr val="FF0000"/>
                </a:solidFill>
              </a:rPr>
              <a:t>morski pas</a:t>
            </a:r>
          </a:p>
        </p:txBody>
      </p:sp>
      <p:sp>
        <p:nvSpPr>
          <p:cNvPr id="30" name="Rezervirano mjesto sadržaja 2">
            <a:extLst>
              <a:ext uri="{FF2B5EF4-FFF2-40B4-BE49-F238E27FC236}">
                <a16:creationId xmlns:a16="http://schemas.microsoft.com/office/drawing/2014/main" id="{E6608612-D7D0-45D4-8681-B2C3FC6452A7}"/>
              </a:ext>
            </a:extLst>
          </p:cNvPr>
          <p:cNvSpPr txBox="1">
            <a:spLocks/>
          </p:cNvSpPr>
          <p:nvPr/>
        </p:nvSpPr>
        <p:spPr>
          <a:xfrm>
            <a:off x="3325596" y="5326241"/>
            <a:ext cx="2094929" cy="3987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>
                <a:solidFill>
                  <a:srgbClr val="FF0000"/>
                </a:solidFill>
              </a:rPr>
              <a:t>medvjed</a:t>
            </a:r>
          </a:p>
        </p:txBody>
      </p:sp>
      <p:sp>
        <p:nvSpPr>
          <p:cNvPr id="31" name="Rezervirano mjesto sadržaja 2">
            <a:extLst>
              <a:ext uri="{FF2B5EF4-FFF2-40B4-BE49-F238E27FC236}">
                <a16:creationId xmlns:a16="http://schemas.microsoft.com/office/drawing/2014/main" id="{D47FE7D0-8378-4CF2-B6C6-85FF5ADB63B5}"/>
              </a:ext>
            </a:extLst>
          </p:cNvPr>
          <p:cNvSpPr txBox="1">
            <a:spLocks/>
          </p:cNvSpPr>
          <p:nvPr/>
        </p:nvSpPr>
        <p:spPr>
          <a:xfrm>
            <a:off x="2125495" y="5715379"/>
            <a:ext cx="2094929" cy="3987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>
                <a:solidFill>
                  <a:srgbClr val="FF0000"/>
                </a:solidFill>
              </a:rPr>
              <a:t>ovca</a:t>
            </a:r>
          </a:p>
        </p:txBody>
      </p:sp>
      <p:sp>
        <p:nvSpPr>
          <p:cNvPr id="32" name="Rezervirano mjesto sadržaja 2">
            <a:extLst>
              <a:ext uri="{FF2B5EF4-FFF2-40B4-BE49-F238E27FC236}">
                <a16:creationId xmlns:a16="http://schemas.microsoft.com/office/drawing/2014/main" id="{D2547780-268A-478C-A1AE-E2E1EF828C13}"/>
              </a:ext>
            </a:extLst>
          </p:cNvPr>
          <p:cNvSpPr txBox="1">
            <a:spLocks/>
          </p:cNvSpPr>
          <p:nvPr/>
        </p:nvSpPr>
        <p:spPr>
          <a:xfrm>
            <a:off x="3624059" y="5692098"/>
            <a:ext cx="2094929" cy="3987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>
                <a:solidFill>
                  <a:srgbClr val="FF0000"/>
                </a:solidFill>
              </a:rPr>
              <a:t>nilski konj</a:t>
            </a:r>
          </a:p>
        </p:txBody>
      </p:sp>
    </p:spTree>
    <p:extLst>
      <p:ext uri="{BB962C8B-B14F-4D97-AF65-F5344CB8AC3E}">
        <p14:creationId xmlns:p14="http://schemas.microsoft.com/office/powerpoint/2010/main" val="2017643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22" grpId="0" build="p"/>
      <p:bldP spid="8" grpId="0" build="p"/>
      <p:bldP spid="9" grpId="0" build="p"/>
      <p:bldP spid="10" grpId="0" build="p"/>
      <p:bldP spid="11" grpId="0" build="p"/>
      <p:bldP spid="12" grpId="0" build="p"/>
      <p:bldP spid="13" grpId="0" build="p"/>
      <p:bldP spid="14" grpId="0" build="p"/>
      <p:bldP spid="15" grpId="0" build="p"/>
      <p:bldP spid="16" grpId="0" build="p"/>
      <p:bldP spid="17" grpId="0" build="p"/>
      <p:bldP spid="18" grpId="0" build="p"/>
      <p:bldP spid="19" grpId="0" build="p"/>
      <p:bldP spid="20" grpId="0" build="p"/>
      <p:bldP spid="23" grpId="0" build="p"/>
      <p:bldP spid="24" grpId="0" build="p"/>
      <p:bldP spid="25" grpId="0" build="p"/>
      <p:bldP spid="26" grpId="0" build="p"/>
      <p:bldP spid="27" grpId="0" build="p"/>
      <p:bldP spid="28" grpId="0" build="p"/>
      <p:bldP spid="29" grpId="0" build="p"/>
      <p:bldP spid="30" grpId="0" build="p"/>
      <p:bldP spid="31" grpId="0" build="p"/>
      <p:bldP spid="32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5" y="4634"/>
            <a:ext cx="5113348" cy="6848731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122623" y="27916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56.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122623" y="347074"/>
            <a:ext cx="6092533" cy="61638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Listen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tick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animals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hear</a:t>
            </a:r>
            <a:r>
              <a:rPr lang="hr-HR" sz="2000" b="1" dirty="0"/>
              <a:t> </a:t>
            </a:r>
            <a:r>
              <a:rPr lang="hr-HR" sz="2000" b="1" dirty="0" err="1"/>
              <a:t>mentioned</a:t>
            </a:r>
            <a:r>
              <a:rPr lang="hr-HR" sz="2000" b="1" dirty="0"/>
              <a:t>.</a:t>
            </a:r>
            <a:br>
              <a:rPr lang="hr-HR" sz="2000" i="1" dirty="0"/>
            </a:br>
            <a:r>
              <a:rPr lang="hr-HR" sz="2000" i="1" dirty="0"/>
              <a:t>Poslušaj zvučni zapis i stavi kvačicu pored životinja koje će biti spomenute.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05" y="1376039"/>
            <a:ext cx="10108866" cy="545404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33" name="Rezervirano mjesto sadržaja 2">
            <a:extLst>
              <a:ext uri="{FF2B5EF4-FFF2-40B4-BE49-F238E27FC236}">
                <a16:creationId xmlns:a16="http://schemas.microsoft.com/office/drawing/2014/main" id="{2E47096D-B311-4E09-B19C-4E962B04E875}"/>
              </a:ext>
            </a:extLst>
          </p:cNvPr>
          <p:cNvSpPr txBox="1">
            <a:spLocks/>
          </p:cNvSpPr>
          <p:nvPr/>
        </p:nvSpPr>
        <p:spPr>
          <a:xfrm>
            <a:off x="10353801" y="1253854"/>
            <a:ext cx="1828924" cy="61638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>
                <a:hlinkClick r:id="rId6"/>
              </a:rPr>
              <a:t>https://www.e-sfera.hr/dodatni-digitalni-sadrzaji/d874387f-a20c-4100-9055-6481369241f5/assets/audio/26_lesson_9_animals.mp3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4" name="05_30_Congratulations_Nigel_Animals">
            <a:hlinkClick r:id="" action="ppaction://media"/>
            <a:extLst>
              <a:ext uri="{FF2B5EF4-FFF2-40B4-BE49-F238E27FC236}">
                <a16:creationId xmlns:a16="http://schemas.microsoft.com/office/drawing/2014/main" id="{93E6B1D9-9C8B-481F-9EC8-B0803F232C5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455295" y="2484120"/>
            <a:ext cx="609600" cy="609600"/>
          </a:xfrm>
          <a:prstGeom prst="rect">
            <a:avLst/>
          </a:prstGeom>
        </p:spPr>
      </p:pic>
      <p:pic>
        <p:nvPicPr>
          <p:cNvPr id="1026" name="Picture 2" descr="Vidi izvornu sliku">
            <a:extLst>
              <a:ext uri="{FF2B5EF4-FFF2-40B4-BE49-F238E27FC236}">
                <a16:creationId xmlns:a16="http://schemas.microsoft.com/office/drawing/2014/main" id="{501213F0-F4D1-4FC8-92B1-16C0397737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4803" y="2429031"/>
            <a:ext cx="312737" cy="359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Vidi izvornu sliku">
            <a:extLst>
              <a:ext uri="{FF2B5EF4-FFF2-40B4-BE49-F238E27FC236}">
                <a16:creationId xmlns:a16="http://schemas.microsoft.com/office/drawing/2014/main" id="{11EF1B79-9969-4CBF-ABD3-2BD90DB35A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9816" y="2429031"/>
            <a:ext cx="312737" cy="359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Vidi izvornu sliku">
            <a:extLst>
              <a:ext uri="{FF2B5EF4-FFF2-40B4-BE49-F238E27FC236}">
                <a16:creationId xmlns:a16="http://schemas.microsoft.com/office/drawing/2014/main" id="{84B55615-E24E-42D7-93A4-631F975BEE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058" y="2788920"/>
            <a:ext cx="312737" cy="359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Vidi izvornu sliku">
            <a:extLst>
              <a:ext uri="{FF2B5EF4-FFF2-40B4-BE49-F238E27FC236}">
                <a16:creationId xmlns:a16="http://schemas.microsoft.com/office/drawing/2014/main" id="{688865D6-72BD-4E74-B7C3-25967B9B47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4104" y="3504883"/>
            <a:ext cx="312737" cy="359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2" descr="Vidi izvornu sliku">
            <a:extLst>
              <a:ext uri="{FF2B5EF4-FFF2-40B4-BE49-F238E27FC236}">
                <a16:creationId xmlns:a16="http://schemas.microsoft.com/office/drawing/2014/main" id="{7DF78B63-8743-4AE2-A16C-B625EA505E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5054" y="3975890"/>
            <a:ext cx="312737" cy="359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Vidi izvornu sliku">
            <a:extLst>
              <a:ext uri="{FF2B5EF4-FFF2-40B4-BE49-F238E27FC236}">
                <a16:creationId xmlns:a16="http://schemas.microsoft.com/office/drawing/2014/main" id="{AD1C6864-D409-40A1-8CC8-45EF7975BA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0795" y="4335779"/>
            <a:ext cx="312737" cy="359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2" descr="Vidi izvornu sliku">
            <a:extLst>
              <a:ext uri="{FF2B5EF4-FFF2-40B4-BE49-F238E27FC236}">
                <a16:creationId xmlns:a16="http://schemas.microsoft.com/office/drawing/2014/main" id="{C305672B-7829-4E3C-8AF7-F7EF7552F1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9114" y="5982731"/>
            <a:ext cx="312737" cy="359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2" descr="Vidi izvornu sliku">
            <a:extLst>
              <a:ext uri="{FF2B5EF4-FFF2-40B4-BE49-F238E27FC236}">
                <a16:creationId xmlns:a16="http://schemas.microsoft.com/office/drawing/2014/main" id="{D29C6F4B-7DB9-4388-A1B6-9B0F6BCE88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1367" y="4774649"/>
            <a:ext cx="312737" cy="359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" descr="Vidi izvornu sliku">
            <a:extLst>
              <a:ext uri="{FF2B5EF4-FFF2-40B4-BE49-F238E27FC236}">
                <a16:creationId xmlns:a16="http://schemas.microsoft.com/office/drawing/2014/main" id="{D5865ABE-285C-410A-B1CF-D1E78D0D7D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9018" y="5134538"/>
            <a:ext cx="312737" cy="359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2" descr="Vidi izvornu sliku">
            <a:extLst>
              <a:ext uri="{FF2B5EF4-FFF2-40B4-BE49-F238E27FC236}">
                <a16:creationId xmlns:a16="http://schemas.microsoft.com/office/drawing/2014/main" id="{36BAAC45-D940-42B2-870A-816C325CB5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4782" y="5120748"/>
            <a:ext cx="312737" cy="359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2" descr="Vidi izvornu sliku">
            <a:extLst>
              <a:ext uri="{FF2B5EF4-FFF2-40B4-BE49-F238E27FC236}">
                <a16:creationId xmlns:a16="http://schemas.microsoft.com/office/drawing/2014/main" id="{16CBDDDA-86B2-4F94-A3CE-8458F1967A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8002" y="4716484"/>
            <a:ext cx="312737" cy="359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5" name="Rezervirano mjesto sadržaja 2">
            <a:extLst>
              <a:ext uri="{FF2B5EF4-FFF2-40B4-BE49-F238E27FC236}">
                <a16:creationId xmlns:a16="http://schemas.microsoft.com/office/drawing/2014/main" id="{9C07695A-0474-4E0A-B8BC-FC096EB9BC7C}"/>
              </a:ext>
            </a:extLst>
          </p:cNvPr>
          <p:cNvSpPr txBox="1">
            <a:spLocks/>
          </p:cNvSpPr>
          <p:nvPr/>
        </p:nvSpPr>
        <p:spPr>
          <a:xfrm>
            <a:off x="10342940" y="4835972"/>
            <a:ext cx="1838114" cy="54220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Circle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animals</a:t>
            </a:r>
            <a:r>
              <a:rPr lang="hr-HR" sz="2000" b="1" dirty="0"/>
              <a:t> </a:t>
            </a:r>
            <a:r>
              <a:rPr lang="hr-HR" sz="2000" b="1" dirty="0" err="1"/>
              <a:t>that</a:t>
            </a:r>
            <a:r>
              <a:rPr lang="hr-HR" sz="2000" b="1" dirty="0"/>
              <a:t> </a:t>
            </a:r>
            <a:r>
              <a:rPr lang="hr-HR" sz="2000" b="1" dirty="0" err="1"/>
              <a:t>can</a:t>
            </a:r>
            <a:r>
              <a:rPr lang="hr-HR" sz="2000" b="1" dirty="0"/>
              <a:t> </a:t>
            </a:r>
            <a:r>
              <a:rPr lang="hr-HR" sz="2000" b="1" dirty="0" err="1"/>
              <a:t>be</a:t>
            </a:r>
            <a:r>
              <a:rPr lang="hr-HR" sz="2000" b="1" dirty="0"/>
              <a:t> </a:t>
            </a:r>
            <a:r>
              <a:rPr lang="hr-HR" sz="2000" b="1" dirty="0" err="1"/>
              <a:t>pets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Zaokruži životinje koje mogu biti kućni ljubimci.</a:t>
            </a:r>
          </a:p>
        </p:txBody>
      </p:sp>
    </p:spTree>
    <p:extLst>
      <p:ext uri="{BB962C8B-B14F-4D97-AF65-F5344CB8AC3E}">
        <p14:creationId xmlns:p14="http://schemas.microsoft.com/office/powerpoint/2010/main" val="2081420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3319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1" grpId="0" build="p"/>
      <p:bldP spid="22" grpId="0" build="p"/>
      <p:bldP spid="33" grpId="0" build="p"/>
      <p:bldP spid="55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5" y="12395"/>
            <a:ext cx="5113348" cy="6833207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122623" y="27916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....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139005" y="277153"/>
            <a:ext cx="6949533" cy="61638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Sort</a:t>
            </a:r>
            <a:r>
              <a:rPr lang="hr-HR" sz="2000" b="1" dirty="0"/>
              <a:t> </a:t>
            </a:r>
            <a:r>
              <a:rPr lang="hr-HR" sz="2000" b="1" dirty="0" err="1"/>
              <a:t>out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animals</a:t>
            </a:r>
            <a:r>
              <a:rPr lang="hr-HR" sz="2000" b="1" dirty="0"/>
              <a:t> </a:t>
            </a:r>
            <a:r>
              <a:rPr lang="hr-HR" sz="2000" b="1" dirty="0" err="1"/>
              <a:t>from</a:t>
            </a:r>
            <a:r>
              <a:rPr lang="hr-HR" sz="2000" b="1" dirty="0"/>
              <a:t> </a:t>
            </a:r>
            <a:r>
              <a:rPr lang="hr-HR" sz="2000" b="1" dirty="0" err="1"/>
              <a:t>task</a:t>
            </a:r>
            <a:r>
              <a:rPr lang="hr-HR" sz="2000" b="1" dirty="0"/>
              <a:t> 1.</a:t>
            </a:r>
            <a:br>
              <a:rPr lang="hr-HR" sz="2000" i="1" dirty="0"/>
            </a:br>
            <a:r>
              <a:rPr lang="hr-HR" sz="2000" i="1" dirty="0"/>
              <a:t>Razvrstaj životinje iz prvog zadatka.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666" y="972215"/>
            <a:ext cx="11504668" cy="216830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79E210DD-9B66-42A6-8700-ECD7D666C43C}"/>
              </a:ext>
            </a:extLst>
          </p:cNvPr>
          <p:cNvSpPr txBox="1">
            <a:spLocks/>
          </p:cNvSpPr>
          <p:nvPr/>
        </p:nvSpPr>
        <p:spPr>
          <a:xfrm>
            <a:off x="468630" y="2298694"/>
            <a:ext cx="2217421" cy="3987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>
                <a:solidFill>
                  <a:srgbClr val="FF0000"/>
                </a:solidFill>
              </a:rPr>
              <a:t>životinje na farmi / domaće životinje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B53608DC-0DAA-41B1-B8F2-1841E7777A64}"/>
              </a:ext>
            </a:extLst>
          </p:cNvPr>
          <p:cNvSpPr txBox="1">
            <a:spLocks/>
          </p:cNvSpPr>
          <p:nvPr/>
        </p:nvSpPr>
        <p:spPr>
          <a:xfrm>
            <a:off x="2722775" y="2298694"/>
            <a:ext cx="2217421" cy="3987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>
                <a:solidFill>
                  <a:srgbClr val="FF0000"/>
                </a:solidFill>
              </a:rPr>
              <a:t>životinje iz džungle / sa travnjaka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0365F59B-AFE4-46E9-B5FC-26B303976F76}"/>
              </a:ext>
            </a:extLst>
          </p:cNvPr>
          <p:cNvSpPr txBox="1">
            <a:spLocks/>
          </p:cNvSpPr>
          <p:nvPr/>
        </p:nvSpPr>
        <p:spPr>
          <a:xfrm>
            <a:off x="4940196" y="2320825"/>
            <a:ext cx="2217421" cy="3652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>
                <a:solidFill>
                  <a:srgbClr val="FF0000"/>
                </a:solidFill>
              </a:rPr>
              <a:t>morske životinje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29F63862-4A0C-48A9-8F39-BAD84B43F95C}"/>
              </a:ext>
            </a:extLst>
          </p:cNvPr>
          <p:cNvSpPr txBox="1">
            <a:spLocks/>
          </p:cNvSpPr>
          <p:nvPr/>
        </p:nvSpPr>
        <p:spPr>
          <a:xfrm>
            <a:off x="7285554" y="2320825"/>
            <a:ext cx="2217421" cy="3987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>
                <a:solidFill>
                  <a:srgbClr val="FF0000"/>
                </a:solidFill>
              </a:rPr>
              <a:t>životinje iz šume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748494D9-7D4A-4EE1-A764-0C6C5156A365}"/>
              </a:ext>
            </a:extLst>
          </p:cNvPr>
          <p:cNvSpPr txBox="1">
            <a:spLocks/>
          </p:cNvSpPr>
          <p:nvPr/>
        </p:nvSpPr>
        <p:spPr>
          <a:xfrm>
            <a:off x="9511578" y="2395216"/>
            <a:ext cx="2217421" cy="3987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>
                <a:solidFill>
                  <a:srgbClr val="FF0000"/>
                </a:solidFill>
              </a:rPr>
              <a:t>kukci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C1937E6B-8A84-4F25-8CE1-125DF1524F2B}"/>
              </a:ext>
            </a:extLst>
          </p:cNvPr>
          <p:cNvSpPr txBox="1">
            <a:spLocks/>
          </p:cNvSpPr>
          <p:nvPr/>
        </p:nvSpPr>
        <p:spPr>
          <a:xfrm>
            <a:off x="4918627" y="3298487"/>
            <a:ext cx="6951274" cy="32542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Naučene riječi možeš uvježbati na sljedećoj poveznici:</a:t>
            </a:r>
            <a:br>
              <a:rPr lang="hr-HR" sz="2000" i="1" dirty="0"/>
            </a:br>
            <a:r>
              <a:rPr lang="hr-HR" sz="2000" i="1" dirty="0">
                <a:hlinkClick r:id="rId4"/>
              </a:rPr>
              <a:t>https://wordwall.net/resource/226272/animals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12" name="Slika 11">
            <a:extLst>
              <a:ext uri="{FF2B5EF4-FFF2-40B4-BE49-F238E27FC236}">
                <a16:creationId xmlns:a16="http://schemas.microsoft.com/office/drawing/2014/main" id="{56A56BFF-3DFA-4567-9EFE-9E02745353F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9844" y="4067292"/>
            <a:ext cx="6486525" cy="268605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67DDE1AE-E58F-4F53-AA45-7CFB343FA760}"/>
              </a:ext>
            </a:extLst>
          </p:cNvPr>
          <p:cNvSpPr txBox="1">
            <a:spLocks/>
          </p:cNvSpPr>
          <p:nvPr/>
        </p:nvSpPr>
        <p:spPr>
          <a:xfrm>
            <a:off x="6788797" y="4526280"/>
            <a:ext cx="5435760" cy="1768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Većina imenica u engleskom jeziku svoju množinu dobiva dodavanjem nastavka –s ili –</a:t>
            </a:r>
            <a:r>
              <a:rPr lang="hr-HR" sz="2000" i="1" dirty="0" err="1"/>
              <a:t>es</a:t>
            </a:r>
            <a:r>
              <a:rPr lang="hr-HR" sz="2000" i="1" dirty="0"/>
              <a:t>, dok se neke mijenjaju, a neke ostaju jednake kao i u jednini. Promotri LOOK kutak!</a:t>
            </a:r>
          </a:p>
        </p:txBody>
      </p:sp>
    </p:spTree>
    <p:extLst>
      <p:ext uri="{BB962C8B-B14F-4D97-AF65-F5344CB8AC3E}">
        <p14:creationId xmlns:p14="http://schemas.microsoft.com/office/powerpoint/2010/main" val="390878209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22" grpId="0" build="p"/>
      <p:bldP spid="6" grpId="0" build="p"/>
      <p:bldP spid="7" grpId="0" build="p"/>
      <p:bldP spid="8" grpId="0" build="p"/>
      <p:bldP spid="9" grpId="0" build="p"/>
      <p:bldP spid="10" grpId="0" build="p"/>
      <p:bldP spid="11" grpId="0" build="p"/>
      <p:bldP spid="1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5" y="12395"/>
            <a:ext cx="5113348" cy="6833207"/>
          </a:xfrm>
          <a:prstGeom prst="rect">
            <a:avLst/>
          </a:prstGeom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939034" y="0"/>
            <a:ext cx="6086628" cy="61638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What</a:t>
            </a:r>
            <a:r>
              <a:rPr lang="hr-HR" sz="2000" b="1" dirty="0"/>
              <a:t> do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know</a:t>
            </a:r>
            <a:r>
              <a:rPr lang="hr-HR" sz="2000" b="1" dirty="0"/>
              <a:t> </a:t>
            </a:r>
            <a:r>
              <a:rPr lang="hr-HR" sz="2000" b="1" dirty="0" err="1"/>
              <a:t>about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animal</a:t>
            </a:r>
            <a:r>
              <a:rPr lang="hr-HR" sz="2000" b="1" dirty="0"/>
              <a:t> </a:t>
            </a:r>
            <a:r>
              <a:rPr lang="hr-HR" sz="2000" b="1" dirty="0" err="1"/>
              <a:t>world</a:t>
            </a:r>
            <a:r>
              <a:rPr lang="hr-HR" sz="2000" b="1" dirty="0"/>
              <a:t>? </a:t>
            </a:r>
            <a:r>
              <a:rPr lang="hr-HR" sz="2000" b="1" dirty="0" err="1"/>
              <a:t>Complete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sentences</a:t>
            </a:r>
            <a:r>
              <a:rPr lang="hr-HR" sz="2000" b="1" dirty="0"/>
              <a:t>.</a:t>
            </a:r>
            <a:br>
              <a:rPr lang="hr-HR" sz="2000" i="1" dirty="0"/>
            </a:br>
            <a:r>
              <a:rPr lang="hr-HR" sz="2000" i="1" dirty="0"/>
              <a:t>Što ti znaš o životinjskom svijetu? Nadopuni rečenice.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100" y="225063"/>
            <a:ext cx="5434506" cy="373013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79E210DD-9B66-42A6-8700-ECD7D666C43C}"/>
              </a:ext>
            </a:extLst>
          </p:cNvPr>
          <p:cNvSpPr txBox="1">
            <a:spLocks/>
          </p:cNvSpPr>
          <p:nvPr/>
        </p:nvSpPr>
        <p:spPr>
          <a:xfrm>
            <a:off x="731520" y="1348740"/>
            <a:ext cx="2217421" cy="53542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Sheep</a:t>
            </a:r>
            <a:endParaRPr lang="hr-HR" sz="2000" i="1" dirty="0">
              <a:solidFill>
                <a:srgbClr val="FF0000"/>
              </a:solidFill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Wolves</a:t>
            </a:r>
            <a:endParaRPr lang="hr-HR" sz="2000" i="1" dirty="0">
              <a:solidFill>
                <a:srgbClr val="FF0000"/>
              </a:solidFill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hr-HR" sz="2000" i="1" dirty="0">
              <a:solidFill>
                <a:srgbClr val="FF0000"/>
              </a:solidFill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C1937E6B-8A84-4F25-8CE1-125DF1524F2B}"/>
              </a:ext>
            </a:extLst>
          </p:cNvPr>
          <p:cNvSpPr txBox="1">
            <a:spLocks/>
          </p:cNvSpPr>
          <p:nvPr/>
        </p:nvSpPr>
        <p:spPr>
          <a:xfrm>
            <a:off x="4826234" y="4267956"/>
            <a:ext cx="7060102" cy="32542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Naučeno možeš uvježbati na sljedećim poveznicama:</a:t>
            </a:r>
            <a:br>
              <a:rPr lang="hr-HR" sz="2000" i="1" dirty="0"/>
            </a:br>
            <a:r>
              <a:rPr lang="hr-HR" sz="2000" i="1" dirty="0">
                <a:hlinkClick r:id="rId4"/>
              </a:rPr>
              <a:t>https://wordwall.net/resource/275272/engleski-jezik/amazing-world-animals</a:t>
            </a:r>
            <a:br>
              <a:rPr lang="hr-HR" sz="2000" i="1" dirty="0"/>
            </a:br>
            <a:r>
              <a:rPr lang="hr-HR" sz="2000" i="1" dirty="0">
                <a:hlinkClick r:id="rId5"/>
              </a:rPr>
              <a:t>https://wordwall.net/resource/278879/engleski-jezik/comparative-or-superlative-sort-out</a:t>
            </a:r>
            <a:br>
              <a:rPr lang="hr-HR" sz="2000" i="1" dirty="0"/>
            </a:br>
            <a:r>
              <a:rPr lang="hr-HR" sz="2000" i="1" dirty="0">
                <a:hlinkClick r:id="rId6"/>
              </a:rPr>
              <a:t>https://www.e-sfera.hr/dodatni-digitalni-sadrzaji/d874387f-a20c-4100-9055-6481369241f5/assets/interactivity/kviz_1/index.html</a:t>
            </a:r>
            <a:br>
              <a:rPr lang="hr-HR" sz="2000" i="1" dirty="0"/>
            </a:br>
            <a:r>
              <a:rPr lang="hr-HR" sz="2000" i="1" dirty="0">
                <a:hlinkClick r:id="rId7"/>
              </a:rPr>
              <a:t>https://wordwall.net/resource/278880/engleski-jezik/congratulations-nigel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12" name="Slika 11">
            <a:extLst>
              <a:ext uri="{FF2B5EF4-FFF2-40B4-BE49-F238E27FC236}">
                <a16:creationId xmlns:a16="http://schemas.microsoft.com/office/drawing/2014/main" id="{56A56BFF-3DFA-4567-9EFE-9E02745353F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2320" y="1787468"/>
            <a:ext cx="4156710" cy="233567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67DDE1AE-E58F-4F53-AA45-7CFB343FA760}"/>
              </a:ext>
            </a:extLst>
          </p:cNvPr>
          <p:cNvSpPr txBox="1">
            <a:spLocks/>
          </p:cNvSpPr>
          <p:nvPr/>
        </p:nvSpPr>
        <p:spPr>
          <a:xfrm>
            <a:off x="5939034" y="805971"/>
            <a:ext cx="5435760" cy="1768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is</a:t>
            </a:r>
            <a:r>
              <a:rPr lang="hr-HR" sz="2000" b="1" dirty="0"/>
              <a:t>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opinion</a:t>
            </a:r>
            <a:r>
              <a:rPr lang="hr-HR" sz="2000" b="1" dirty="0"/>
              <a:t>? </a:t>
            </a:r>
            <a:r>
              <a:rPr lang="hr-HR" sz="2000" b="1" dirty="0" err="1"/>
              <a:t>Complete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sentences</a:t>
            </a:r>
            <a:r>
              <a:rPr lang="hr-HR" sz="2000" b="1" dirty="0"/>
              <a:t> </a:t>
            </a:r>
            <a:r>
              <a:rPr lang="hr-HR" sz="2000" b="1" dirty="0" err="1"/>
              <a:t>with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missing</a:t>
            </a:r>
            <a:r>
              <a:rPr lang="hr-HR" sz="2000" b="1" dirty="0"/>
              <a:t> word (</a:t>
            </a:r>
            <a:r>
              <a:rPr lang="hr-HR" sz="2000" b="1" dirty="0" err="1"/>
              <a:t>animal</a:t>
            </a:r>
            <a:r>
              <a:rPr lang="hr-HR" sz="2000" b="1" dirty="0"/>
              <a:t>).</a:t>
            </a:r>
            <a:br>
              <a:rPr lang="hr-HR" sz="2000" i="1" dirty="0"/>
            </a:br>
            <a:r>
              <a:rPr lang="hr-HR" sz="2000" i="1" dirty="0"/>
              <a:t>Nadopuni rečenice svojim razmišljanjima. Koristi nazive životinja.</a:t>
            </a:r>
          </a:p>
        </p:txBody>
      </p:sp>
    </p:spTree>
    <p:extLst>
      <p:ext uri="{BB962C8B-B14F-4D97-AF65-F5344CB8AC3E}">
        <p14:creationId xmlns:p14="http://schemas.microsoft.com/office/powerpoint/2010/main" val="40723524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/>
      <p:bldP spid="6" grpId="0" build="p"/>
      <p:bldP spid="11" grpId="0" build="p"/>
      <p:bldP spid="1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0880ABB5-B97D-4E14-AC1C-4031E662EC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84" y="12417"/>
            <a:ext cx="5124937" cy="6845583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E74ACC6-7585-4469-81CA-552D77C8CFFA}"/>
              </a:ext>
            </a:extLst>
          </p:cNvPr>
          <p:cNvSpPr txBox="1">
            <a:spLocks/>
          </p:cNvSpPr>
          <p:nvPr/>
        </p:nvSpPr>
        <p:spPr>
          <a:xfrm>
            <a:off x="7920990" y="0"/>
            <a:ext cx="409194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50.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8B3B2F24-F59F-48DA-A71A-42C8EC8610A8}"/>
              </a:ext>
            </a:extLst>
          </p:cNvPr>
          <p:cNvSpPr txBox="1">
            <a:spLocks/>
          </p:cNvSpPr>
          <p:nvPr/>
        </p:nvSpPr>
        <p:spPr>
          <a:xfrm>
            <a:off x="7920989" y="1142060"/>
            <a:ext cx="4091941" cy="31098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Count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complete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sentences</a:t>
            </a:r>
            <a:r>
              <a:rPr lang="hr-HR" sz="2000" b="1" dirty="0"/>
              <a:t>.</a:t>
            </a:r>
            <a:br>
              <a:rPr lang="hr-HR" sz="2000" i="1" dirty="0"/>
            </a:br>
            <a:r>
              <a:rPr lang="hr-HR" sz="2000" i="1" dirty="0"/>
              <a:t>Izbroji i nadopuni rečenice.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47B46515-7EBB-4A63-ADB4-F4E8362CBF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70" y="203517"/>
            <a:ext cx="7427339" cy="644837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4876B899-F4ED-40CA-8D90-2B631D197048}"/>
              </a:ext>
            </a:extLst>
          </p:cNvPr>
          <p:cNvSpPr txBox="1">
            <a:spLocks/>
          </p:cNvSpPr>
          <p:nvPr/>
        </p:nvSpPr>
        <p:spPr>
          <a:xfrm>
            <a:off x="1388781" y="5862387"/>
            <a:ext cx="3422127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dirty="0">
                <a:solidFill>
                  <a:srgbClr val="FF0000"/>
                </a:solidFill>
              </a:rPr>
              <a:t> </a:t>
            </a:r>
            <a:r>
              <a:rPr lang="hr-HR" sz="2400" dirty="0" err="1">
                <a:solidFill>
                  <a:srgbClr val="FF0000"/>
                </a:solidFill>
              </a:rPr>
              <a:t>butterflies</a:t>
            </a:r>
            <a:endParaRPr lang="hr-HR" sz="2400" dirty="0">
              <a:solidFill>
                <a:srgbClr val="FF0000"/>
              </a:solidFill>
            </a:endParaRP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CC027F09-4A56-4FB9-AF15-2B9212BBF26E}"/>
              </a:ext>
            </a:extLst>
          </p:cNvPr>
          <p:cNvSpPr txBox="1">
            <a:spLocks/>
          </p:cNvSpPr>
          <p:nvPr/>
        </p:nvSpPr>
        <p:spPr>
          <a:xfrm>
            <a:off x="3722702" y="5862387"/>
            <a:ext cx="3422127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dirty="0">
                <a:solidFill>
                  <a:srgbClr val="FF0000"/>
                </a:solidFill>
              </a:rPr>
              <a:t> </a:t>
            </a:r>
            <a:r>
              <a:rPr lang="hr-HR" sz="2400" dirty="0" err="1">
                <a:solidFill>
                  <a:srgbClr val="FF0000"/>
                </a:solidFill>
              </a:rPr>
              <a:t>sheep</a:t>
            </a:r>
            <a:endParaRPr lang="hr-HR" sz="2400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EE1FFC83-58FB-4714-AF75-D07E3BA6B779}"/>
              </a:ext>
            </a:extLst>
          </p:cNvPr>
          <p:cNvSpPr txBox="1">
            <a:spLocks/>
          </p:cNvSpPr>
          <p:nvPr/>
        </p:nvSpPr>
        <p:spPr>
          <a:xfrm>
            <a:off x="5664556" y="5862387"/>
            <a:ext cx="3422127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dirty="0">
                <a:solidFill>
                  <a:srgbClr val="FF0000"/>
                </a:solidFill>
              </a:rPr>
              <a:t> </a:t>
            </a:r>
            <a:r>
              <a:rPr lang="hr-HR" sz="2400" dirty="0" err="1">
                <a:solidFill>
                  <a:srgbClr val="FF0000"/>
                </a:solidFill>
              </a:rPr>
              <a:t>foxes</a:t>
            </a:r>
            <a:endParaRPr lang="hr-HR" sz="2400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1BD62673-7023-4C4F-9FFA-45E7D8B8BAC1}"/>
              </a:ext>
            </a:extLst>
          </p:cNvPr>
          <p:cNvSpPr txBox="1">
            <a:spLocks/>
          </p:cNvSpPr>
          <p:nvPr/>
        </p:nvSpPr>
        <p:spPr>
          <a:xfrm>
            <a:off x="1074200" y="6171781"/>
            <a:ext cx="3422127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dirty="0">
                <a:solidFill>
                  <a:srgbClr val="FF0000"/>
                </a:solidFill>
              </a:rPr>
              <a:t> </a:t>
            </a:r>
            <a:r>
              <a:rPr lang="hr-HR" sz="2400" dirty="0" err="1">
                <a:solidFill>
                  <a:srgbClr val="FF0000"/>
                </a:solidFill>
              </a:rPr>
              <a:t>mice</a:t>
            </a:r>
            <a:endParaRPr lang="hr-HR" sz="2400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68E378D1-66DB-4752-AE6E-C1FE36A7CD2A}"/>
              </a:ext>
            </a:extLst>
          </p:cNvPr>
          <p:cNvSpPr txBox="1">
            <a:spLocks/>
          </p:cNvSpPr>
          <p:nvPr/>
        </p:nvSpPr>
        <p:spPr>
          <a:xfrm>
            <a:off x="3099844" y="6171780"/>
            <a:ext cx="3422127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dirty="0">
                <a:solidFill>
                  <a:srgbClr val="FF0000"/>
                </a:solidFill>
              </a:rPr>
              <a:t> </a:t>
            </a:r>
            <a:r>
              <a:rPr lang="hr-HR" sz="2400" dirty="0" err="1">
                <a:solidFill>
                  <a:srgbClr val="FF0000"/>
                </a:solidFill>
              </a:rPr>
              <a:t>ants</a:t>
            </a:r>
            <a:endParaRPr lang="hr-HR" sz="2400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F6D84B5F-1E8F-4012-BA11-164C2A2843FC}"/>
              </a:ext>
            </a:extLst>
          </p:cNvPr>
          <p:cNvSpPr txBox="1">
            <a:spLocks/>
          </p:cNvSpPr>
          <p:nvPr/>
        </p:nvSpPr>
        <p:spPr>
          <a:xfrm>
            <a:off x="5304007" y="6171780"/>
            <a:ext cx="152624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dirty="0">
                <a:solidFill>
                  <a:srgbClr val="FF0000"/>
                </a:solidFill>
              </a:rPr>
              <a:t> </a:t>
            </a:r>
            <a:r>
              <a:rPr lang="hr-HR" sz="2400" dirty="0" err="1">
                <a:solidFill>
                  <a:srgbClr val="FF0000"/>
                </a:solidFill>
              </a:rPr>
              <a:t>wolves</a:t>
            </a:r>
            <a:endParaRPr lang="hr-HR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8884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build="p"/>
      <p:bldP spid="19" grpId="0" build="p"/>
      <p:bldP spid="8" grpId="0" build="p"/>
      <p:bldP spid="9" grpId="0" build="p"/>
      <p:bldP spid="10" grpId="0" build="p"/>
      <p:bldP spid="11" grpId="0" build="p"/>
      <p:bldP spid="12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43" y="7772"/>
            <a:ext cx="5097212" cy="6842454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7511972" y="7772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....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7511972" y="1087299"/>
            <a:ext cx="4560184" cy="61638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Do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crossword</a:t>
            </a:r>
            <a:r>
              <a:rPr lang="hr-HR" sz="2000" b="1" dirty="0"/>
              <a:t> </a:t>
            </a:r>
            <a:r>
              <a:rPr lang="hr-HR" sz="2000" b="1" dirty="0" err="1"/>
              <a:t>puzzle</a:t>
            </a:r>
            <a:r>
              <a:rPr lang="hr-HR" sz="2000" b="1" dirty="0"/>
              <a:t>.</a:t>
            </a:r>
            <a:br>
              <a:rPr lang="hr-HR" sz="2000" i="1" dirty="0"/>
            </a:br>
            <a:r>
              <a:rPr lang="hr-HR" sz="2000" i="1" dirty="0"/>
              <a:t>Pročitaj rečenice o životinjama i riješi križaljku.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708" y="181273"/>
            <a:ext cx="7157899" cy="649545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2920311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22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5" y="4634"/>
            <a:ext cx="5113348" cy="6848731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122623" y="27916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55.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122623" y="572533"/>
            <a:ext cx="6092533" cy="61638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Think</a:t>
            </a:r>
            <a:r>
              <a:rPr lang="en-US" sz="2000" b="1" dirty="0"/>
              <a:t>.</a:t>
            </a:r>
            <a:r>
              <a:rPr lang="hr-HR" sz="2000" b="1" dirty="0"/>
              <a:t> </a:t>
            </a:r>
            <a:r>
              <a:rPr lang="hr-HR" sz="2000" b="1" dirty="0" err="1"/>
              <a:t>Can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guess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word?</a:t>
            </a:r>
            <a:br>
              <a:rPr lang="hr-HR" sz="2000" i="1" dirty="0"/>
            </a:br>
            <a:r>
              <a:rPr lang="hr-HR" sz="2000" i="1" dirty="0"/>
              <a:t>Razmisli. Možeš li pogodi koja je zajednička riječ?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3659" y="1325672"/>
            <a:ext cx="5035929" cy="336910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D4C0B16-8F67-4667-A3BA-B47A6E70D322}"/>
              </a:ext>
            </a:extLst>
          </p:cNvPr>
          <p:cNvSpPr txBox="1">
            <a:spLocks/>
          </p:cNvSpPr>
          <p:nvPr/>
        </p:nvSpPr>
        <p:spPr>
          <a:xfrm>
            <a:off x="7081006" y="4892079"/>
            <a:ext cx="2161253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500" dirty="0">
                <a:solidFill>
                  <a:srgbClr val="FF0000"/>
                </a:solidFill>
              </a:rPr>
              <a:t>PARTY </a:t>
            </a:r>
            <a:r>
              <a:rPr lang="hr-HR" sz="2500" i="1" dirty="0">
                <a:solidFill>
                  <a:srgbClr val="FF0000"/>
                </a:solidFill>
              </a:rPr>
              <a:t>- zabava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1E432F9F-9855-4DEF-B86A-89C635FF7FD2}"/>
              </a:ext>
            </a:extLst>
          </p:cNvPr>
          <p:cNvSpPr txBox="1">
            <a:spLocks/>
          </p:cNvSpPr>
          <p:nvPr/>
        </p:nvSpPr>
        <p:spPr>
          <a:xfrm>
            <a:off x="5122623" y="5914747"/>
            <a:ext cx="6092533" cy="61638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W</a:t>
            </a:r>
            <a:r>
              <a:rPr lang="en-US" sz="2000" b="1" dirty="0"/>
              <a:t>hat </a:t>
            </a:r>
            <a:r>
              <a:rPr lang="hr-HR" sz="2000" b="1" dirty="0" err="1"/>
              <a:t>is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en-US" sz="2000" b="1" dirty="0"/>
              <a:t>r </a:t>
            </a:r>
            <a:r>
              <a:rPr lang="en-US" sz="2000" b="1" dirty="0" err="1"/>
              <a:t>favourite</a:t>
            </a:r>
            <a:r>
              <a:rPr lang="en-US" sz="2000" b="1" dirty="0"/>
              <a:t> kind of party and why</a:t>
            </a:r>
            <a:r>
              <a:rPr lang="hr-HR" sz="2000" b="1" dirty="0"/>
              <a:t>?</a:t>
            </a:r>
            <a:br>
              <a:rPr lang="hr-HR" sz="2000" i="1" dirty="0"/>
            </a:br>
            <a:r>
              <a:rPr lang="hr-HR" sz="2000" i="1" dirty="0"/>
              <a:t>Koja je tebi omiljena vrsta zabave i zašto?</a:t>
            </a:r>
          </a:p>
        </p:txBody>
      </p:sp>
    </p:spTree>
    <p:extLst>
      <p:ext uri="{BB962C8B-B14F-4D97-AF65-F5344CB8AC3E}">
        <p14:creationId xmlns:p14="http://schemas.microsoft.com/office/powerpoint/2010/main" val="1885293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22" grpId="0" build="p"/>
      <p:bldP spid="6" grpId="0" build="p"/>
      <p:bldP spid="7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43" y="7772"/>
            <a:ext cx="5097212" cy="6842454"/>
          </a:xfrm>
          <a:prstGeom prst="rect">
            <a:avLst/>
          </a:prstGeom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114555" y="7772"/>
            <a:ext cx="7060102" cy="61638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Use your own ideas to complete the sentences. Use the comparative or superlative</a:t>
            </a:r>
            <a:r>
              <a:rPr lang="hr-HR" sz="2000" b="1" dirty="0"/>
              <a:t> </a:t>
            </a:r>
            <a:r>
              <a:rPr lang="en-US" sz="2000" b="1" dirty="0"/>
              <a:t>of adjectives.</a:t>
            </a:r>
            <a:r>
              <a:rPr lang="hr-HR" sz="2000" b="1" dirty="0"/>
              <a:t>.</a:t>
            </a:r>
            <a:br>
              <a:rPr lang="hr-HR" sz="2000" i="1" dirty="0"/>
            </a:br>
            <a:r>
              <a:rPr lang="hr-HR" sz="2000" i="1" dirty="0"/>
              <a:t>Vlastitim razmišljanjima nadopuni sljedeće rečenice. </a:t>
            </a:r>
            <a:br>
              <a:rPr lang="hr-HR" sz="2000" i="1" dirty="0"/>
            </a:br>
            <a:r>
              <a:rPr lang="hr-HR" sz="2000" i="1" dirty="0"/>
              <a:t>Koristi komparativ ili superlativ oblik navedenih pridjeva.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6190" y="1284715"/>
            <a:ext cx="8155138" cy="535153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449986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494711" y="32129"/>
            <a:ext cx="6519253" cy="68487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Guess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animal</a:t>
            </a:r>
            <a:r>
              <a:rPr lang="hr-HR" sz="2000" b="1" dirty="0"/>
              <a:t>. </a:t>
            </a:r>
            <a:r>
              <a:rPr lang="hr-HR" sz="2000" i="1" dirty="0"/>
              <a:t>Pogodi o kojoj je životinji riječ.</a:t>
            </a:r>
          </a:p>
          <a:p>
            <a:pPr marL="0" indent="0">
              <a:buNone/>
            </a:pPr>
            <a:r>
              <a:rPr lang="en-US" sz="2000" b="1" dirty="0"/>
              <a:t>It is a big animal. </a:t>
            </a:r>
            <a:r>
              <a:rPr lang="hr-HR" sz="2000" i="1" dirty="0"/>
              <a:t>Velika je.</a:t>
            </a:r>
          </a:p>
          <a:p>
            <a:pPr marL="0" indent="0">
              <a:buNone/>
            </a:pPr>
            <a:r>
              <a:rPr lang="en-US" sz="2000" b="1" dirty="0"/>
              <a:t>It can weigh 2-4 tons. </a:t>
            </a:r>
            <a:r>
              <a:rPr lang="hr-HR" sz="2000" i="1" dirty="0"/>
              <a:t>Može težiti 2-4 tone.</a:t>
            </a:r>
          </a:p>
          <a:p>
            <a:pPr marL="0" indent="0">
              <a:buNone/>
            </a:pPr>
            <a:r>
              <a:rPr lang="en-US" sz="2000" b="1" dirty="0"/>
              <a:t>It lives in Africa</a:t>
            </a:r>
            <a:r>
              <a:rPr lang="hr-HR" sz="2000" b="1" dirty="0"/>
              <a:t>.</a:t>
            </a:r>
            <a:r>
              <a:rPr lang="en-US" sz="2000" b="1" dirty="0"/>
              <a:t> </a:t>
            </a:r>
            <a:r>
              <a:rPr lang="hr-HR" sz="2000" i="1" dirty="0"/>
              <a:t>Živi u Africi.</a:t>
            </a:r>
          </a:p>
          <a:p>
            <a:pPr marL="0" indent="0">
              <a:buNone/>
            </a:pPr>
            <a:r>
              <a:rPr lang="en-US" sz="2000" b="1" dirty="0"/>
              <a:t>It loves water and mud. </a:t>
            </a:r>
            <a:r>
              <a:rPr lang="hr-HR" sz="2000" i="1" dirty="0"/>
              <a:t>Voli vodu i blato.</a:t>
            </a:r>
          </a:p>
          <a:p>
            <a:pPr marL="0" indent="0">
              <a:buNone/>
            </a:pPr>
            <a:r>
              <a:rPr lang="en-US" sz="2000" b="1" dirty="0"/>
              <a:t>It spends up to 16 hours a day in the water to keep cool. </a:t>
            </a:r>
            <a:r>
              <a:rPr lang="hr-HR" sz="2000" i="1" dirty="0"/>
              <a:t>Provodi i 16 sati dnevno u vodi kako bi se ohladila.</a:t>
            </a:r>
            <a:endParaRPr lang="hr-HR" sz="2000" b="1" dirty="0"/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F1E1E59B-4C78-45C6-B86C-74E9FC508A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31" y="-5030"/>
            <a:ext cx="5113348" cy="6840170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4D308052-8759-4139-A270-0F24F49138CF}"/>
              </a:ext>
            </a:extLst>
          </p:cNvPr>
          <p:cNvSpPr txBox="1">
            <a:spLocks/>
          </p:cNvSpPr>
          <p:nvPr/>
        </p:nvSpPr>
        <p:spPr>
          <a:xfrm>
            <a:off x="5494711" y="2691106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55.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E5CAA7C4-3A9B-4731-BBAD-AF7FAB0DAF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036" y="3109571"/>
            <a:ext cx="7163583" cy="351251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229D0E80-2BEF-4B71-82DF-099017502036}"/>
              </a:ext>
            </a:extLst>
          </p:cNvPr>
          <p:cNvSpPr txBox="1">
            <a:spLocks/>
          </p:cNvSpPr>
          <p:nvPr/>
        </p:nvSpPr>
        <p:spPr>
          <a:xfrm>
            <a:off x="7522086" y="3852521"/>
            <a:ext cx="4491878" cy="35125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Sing</a:t>
            </a:r>
            <a:r>
              <a:rPr lang="hr-HR" sz="2000" b="1" dirty="0"/>
              <a:t> </a:t>
            </a:r>
            <a:r>
              <a:rPr lang="hr-HR" sz="2000" b="1" dirty="0" err="1"/>
              <a:t>along</a:t>
            </a:r>
            <a:r>
              <a:rPr lang="hr-HR" sz="2000" b="1" dirty="0"/>
              <a:t>!</a:t>
            </a:r>
            <a:br>
              <a:rPr lang="hr-HR" sz="2000" i="1" dirty="0"/>
            </a:br>
            <a:r>
              <a:rPr lang="hr-HR" sz="2000" i="1" dirty="0"/>
              <a:t>Poslušaj zvučni zapis na sljedećoj poveznici i otpjevaj!</a:t>
            </a:r>
            <a:br>
              <a:rPr lang="hr-HR" sz="2000" i="1" dirty="0"/>
            </a:br>
            <a:r>
              <a:rPr lang="hr-HR" sz="2000" i="1" dirty="0">
                <a:hlinkClick r:id="rId4"/>
              </a:rPr>
              <a:t>https://www.e-sfera.hr/dodatni-digitalni-sadrzaji/d874387f-a20c-4100-9055-6481369241f5/assets/audio/27_lesson_9_a_song.mp3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608231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/>
      <p:bldP spid="6" grpId="0" build="p"/>
      <p:bldP spid="8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Vidi izvornu sliku">
            <a:hlinkClick r:id="rId2"/>
            <a:extLst>
              <a:ext uri="{FF2B5EF4-FFF2-40B4-BE49-F238E27FC236}">
                <a16:creationId xmlns:a16="http://schemas.microsoft.com/office/drawing/2014/main" id="{7EB574C3-BBFC-4298-9349-DA1B4B4EE8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0627" y="1240084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8619A0A9-4971-4637-BA0B-39A4F5D24D27}"/>
              </a:ext>
            </a:extLst>
          </p:cNvPr>
          <p:cNvSpPr txBox="1">
            <a:spLocks/>
          </p:cNvSpPr>
          <p:nvPr/>
        </p:nvSpPr>
        <p:spPr>
          <a:xfrm>
            <a:off x="183419" y="2680364"/>
            <a:ext cx="11824416" cy="35684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r-HR" sz="2000" i="1" dirty="0"/>
              <a:t>Otvori sljedeću poveznicu, te odaberi </a:t>
            </a:r>
            <a:r>
              <a:rPr lang="hr-HR" sz="2000" b="1" dirty="0"/>
              <a:t>LEARN MORE</a:t>
            </a:r>
            <a:r>
              <a:rPr lang="hr-HR" sz="2000" i="1" dirty="0"/>
              <a:t>!</a:t>
            </a:r>
          </a:p>
          <a:p>
            <a:pPr marL="0" indent="0" algn="ctr">
              <a:buNone/>
            </a:pPr>
            <a:r>
              <a:rPr lang="hr-HR" sz="2000" u="sng" dirty="0">
                <a:hlinkClick r:id="rId4"/>
              </a:rPr>
              <a:t>https://www.e-sfera.hr/dodatni-digitalni-sadrzaji/d874387f-a20c-4100-9055-6481369241f5/</a:t>
            </a:r>
            <a:endParaRPr lang="hr-HR" sz="2000" u="sng" dirty="0"/>
          </a:p>
          <a:p>
            <a:pPr marL="0" indent="0" algn="ctr">
              <a:buNone/>
            </a:pPr>
            <a:r>
              <a:rPr lang="hr-HR" sz="2000" b="1" u="sng" dirty="0"/>
              <a:t>Animals</a:t>
            </a:r>
          </a:p>
          <a:p>
            <a:pPr marL="0" indent="0" algn="ctr">
              <a:buNone/>
            </a:pPr>
            <a:r>
              <a:rPr lang="hr-HR" sz="2000" i="1" dirty="0"/>
              <a:t>Pročitaj tekst na poveznici i riješi pripadajuće zadatke.</a:t>
            </a:r>
          </a:p>
        </p:txBody>
      </p:sp>
    </p:spTree>
    <p:extLst>
      <p:ext uri="{BB962C8B-B14F-4D97-AF65-F5344CB8AC3E}">
        <p14:creationId xmlns:p14="http://schemas.microsoft.com/office/powerpoint/2010/main" val="1448836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0880ABB5-B97D-4E14-AC1C-4031E662EC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02" y="0"/>
            <a:ext cx="5152817" cy="6857999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E74ACC6-7585-4469-81CA-552D77C8CFFA}"/>
              </a:ext>
            </a:extLst>
          </p:cNvPr>
          <p:cNvSpPr txBox="1">
            <a:spLocks/>
          </p:cNvSpPr>
          <p:nvPr/>
        </p:nvSpPr>
        <p:spPr>
          <a:xfrm>
            <a:off x="5145814" y="0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49.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8B3B2F24-F59F-48DA-A71A-42C8EC8610A8}"/>
              </a:ext>
            </a:extLst>
          </p:cNvPr>
          <p:cNvSpPr txBox="1">
            <a:spLocks/>
          </p:cNvSpPr>
          <p:nvPr/>
        </p:nvSpPr>
        <p:spPr>
          <a:xfrm>
            <a:off x="5145814" y="904899"/>
            <a:ext cx="6867116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Read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guess</a:t>
            </a:r>
            <a:r>
              <a:rPr lang="hr-HR" sz="2000" b="1" dirty="0"/>
              <a:t>. </a:t>
            </a: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kind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party </a:t>
            </a:r>
            <a:r>
              <a:rPr lang="hr-HR" sz="2000" b="1" dirty="0" err="1"/>
              <a:t>is</a:t>
            </a:r>
            <a:r>
              <a:rPr lang="hr-HR" sz="2000" b="1" dirty="0"/>
              <a:t> </a:t>
            </a:r>
            <a:r>
              <a:rPr lang="hr-HR" sz="2000" b="1" dirty="0" err="1"/>
              <a:t>it</a:t>
            </a:r>
            <a:r>
              <a:rPr lang="hr-HR" sz="2000" b="1" dirty="0"/>
              <a:t>?</a:t>
            </a:r>
            <a:br>
              <a:rPr lang="hr-HR" sz="2000" i="1" dirty="0"/>
            </a:br>
            <a:r>
              <a:rPr lang="hr-HR" sz="2000" i="1" dirty="0"/>
              <a:t>Pročitaj rečenice i pokušaj odgonetnuti o kakvoj se zabavi radi?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47B46515-7EBB-4A63-ADB4-F4E8362CBF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37" y="1668780"/>
            <a:ext cx="11630483" cy="480023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4876B899-F4ED-40CA-8D90-2B631D197048}"/>
              </a:ext>
            </a:extLst>
          </p:cNvPr>
          <p:cNvSpPr txBox="1">
            <a:spLocks/>
          </p:cNvSpPr>
          <p:nvPr/>
        </p:nvSpPr>
        <p:spPr>
          <a:xfrm>
            <a:off x="7611819" y="4966516"/>
            <a:ext cx="432110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900" dirty="0">
                <a:solidFill>
                  <a:srgbClr val="FF0000"/>
                </a:solidFill>
              </a:rPr>
              <a:t>a </a:t>
            </a:r>
            <a:r>
              <a:rPr lang="hr-HR" sz="2900" dirty="0" err="1">
                <a:solidFill>
                  <a:srgbClr val="FF0000"/>
                </a:solidFill>
              </a:rPr>
              <a:t>fancy</a:t>
            </a:r>
            <a:r>
              <a:rPr lang="hr-HR" sz="2900" dirty="0">
                <a:solidFill>
                  <a:srgbClr val="FF0000"/>
                </a:solidFill>
              </a:rPr>
              <a:t> </a:t>
            </a:r>
            <a:r>
              <a:rPr lang="hr-HR" sz="2900" dirty="0" err="1">
                <a:solidFill>
                  <a:srgbClr val="FF0000"/>
                </a:solidFill>
              </a:rPr>
              <a:t>dress</a:t>
            </a:r>
            <a:r>
              <a:rPr lang="hr-HR" sz="2900" dirty="0">
                <a:solidFill>
                  <a:srgbClr val="FF0000"/>
                </a:solidFill>
              </a:rPr>
              <a:t> party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900" dirty="0">
                <a:solidFill>
                  <a:srgbClr val="FF0000"/>
                </a:solidFill>
              </a:rPr>
              <a:t>a New </a:t>
            </a:r>
            <a:r>
              <a:rPr lang="hr-HR" sz="2900" dirty="0" err="1">
                <a:solidFill>
                  <a:srgbClr val="FF0000"/>
                </a:solidFill>
              </a:rPr>
              <a:t>Year’s</a:t>
            </a:r>
            <a:r>
              <a:rPr lang="hr-HR" sz="2900" dirty="0">
                <a:solidFill>
                  <a:srgbClr val="FF0000"/>
                </a:solidFill>
              </a:rPr>
              <a:t> Eve party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900" dirty="0">
                <a:solidFill>
                  <a:srgbClr val="FF0000"/>
                </a:solidFill>
              </a:rPr>
              <a:t>a </a:t>
            </a:r>
            <a:r>
              <a:rPr lang="hr-HR" sz="2900" dirty="0" err="1">
                <a:solidFill>
                  <a:srgbClr val="FF0000"/>
                </a:solidFill>
              </a:rPr>
              <a:t>surprise</a:t>
            </a:r>
            <a:r>
              <a:rPr lang="hr-HR" sz="2900" dirty="0">
                <a:solidFill>
                  <a:srgbClr val="FF0000"/>
                </a:solidFill>
              </a:rPr>
              <a:t> party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900" dirty="0">
                <a:solidFill>
                  <a:srgbClr val="FF0000"/>
                </a:solidFill>
              </a:rPr>
              <a:t>a </a:t>
            </a:r>
            <a:r>
              <a:rPr lang="hr-HR" sz="2900" dirty="0" err="1">
                <a:solidFill>
                  <a:srgbClr val="FF0000"/>
                </a:solidFill>
              </a:rPr>
              <a:t>birthday</a:t>
            </a:r>
            <a:r>
              <a:rPr lang="hr-HR" sz="2900" dirty="0">
                <a:solidFill>
                  <a:srgbClr val="FF0000"/>
                </a:solidFill>
              </a:rPr>
              <a:t> party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900" dirty="0">
                <a:solidFill>
                  <a:srgbClr val="FF0000"/>
                </a:solidFill>
              </a:rPr>
              <a:t>a </a:t>
            </a:r>
            <a:r>
              <a:rPr lang="hr-HR" sz="2900" dirty="0" err="1">
                <a:solidFill>
                  <a:srgbClr val="FF0000"/>
                </a:solidFill>
              </a:rPr>
              <a:t>tea</a:t>
            </a:r>
            <a:r>
              <a:rPr lang="hr-HR" sz="2900" dirty="0">
                <a:solidFill>
                  <a:srgbClr val="FF0000"/>
                </a:solidFill>
              </a:rPr>
              <a:t> party</a:t>
            </a:r>
          </a:p>
        </p:txBody>
      </p:sp>
    </p:spTree>
    <p:extLst>
      <p:ext uri="{BB962C8B-B14F-4D97-AF65-F5344CB8AC3E}">
        <p14:creationId xmlns:p14="http://schemas.microsoft.com/office/powerpoint/2010/main" val="961309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/>
      <p:bldP spid="19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Download Torn Notebook Paper Png - Png Paper Torn PNG Image with ...">
            <a:extLst>
              <a:ext uri="{FF2B5EF4-FFF2-40B4-BE49-F238E27FC236}">
                <a16:creationId xmlns:a16="http://schemas.microsoft.com/office/drawing/2014/main" id="{44B6FF1D-B5F3-48C0-8B3E-91B3C919A2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9814">
            <a:off x="1411282" y="-350869"/>
            <a:ext cx="9563181" cy="9199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Download Red Circle Png - Red Pen Circle Png PNG Image with No ...">
            <a:extLst>
              <a:ext uri="{FF2B5EF4-FFF2-40B4-BE49-F238E27FC236}">
                <a16:creationId xmlns:a16="http://schemas.microsoft.com/office/drawing/2014/main" id="{09E9B3B7-33F8-4B11-9770-D2826FC448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8558" y="3154638"/>
            <a:ext cx="2514883" cy="1584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Download Red Circle Png - Red Pen Circle Png PNG Image with No ...">
            <a:extLst>
              <a:ext uri="{FF2B5EF4-FFF2-40B4-BE49-F238E27FC236}">
                <a16:creationId xmlns:a16="http://schemas.microsoft.com/office/drawing/2014/main" id="{02432B3B-03AB-44F4-8052-90A372BA45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1918" y="2239744"/>
            <a:ext cx="1898985" cy="841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Download Red Circle Png - Red Pen Circle Png PNG Image with No ...">
            <a:extLst>
              <a:ext uri="{FF2B5EF4-FFF2-40B4-BE49-F238E27FC236}">
                <a16:creationId xmlns:a16="http://schemas.microsoft.com/office/drawing/2014/main" id="{458A7D4F-E1E4-401D-B333-1F318CF4D9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6191" y="1732840"/>
            <a:ext cx="1898985" cy="841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Download Red Circle Png - Red Pen Circle Png PNG Image with No ...">
            <a:extLst>
              <a:ext uri="{FF2B5EF4-FFF2-40B4-BE49-F238E27FC236}">
                <a16:creationId xmlns:a16="http://schemas.microsoft.com/office/drawing/2014/main" id="{A8A2B9A1-8336-4420-9B46-60E7AF8951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1472" y="1635691"/>
            <a:ext cx="1898985" cy="841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red-wave-line-png-8 - Downtown Cabaret Downtown Cabaret">
            <a:extLst>
              <a:ext uri="{FF2B5EF4-FFF2-40B4-BE49-F238E27FC236}">
                <a16:creationId xmlns:a16="http://schemas.microsoft.com/office/drawing/2014/main" id="{3D9F8ABB-1D0F-4D7D-9A6E-F36BE43621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9272" flipV="1">
            <a:off x="3715313" y="3151221"/>
            <a:ext cx="1431181" cy="420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red-wave-line-png-8 - Downtown Cabaret Downtown Cabaret">
            <a:extLst>
              <a:ext uri="{FF2B5EF4-FFF2-40B4-BE49-F238E27FC236}">
                <a16:creationId xmlns:a16="http://schemas.microsoft.com/office/drawing/2014/main" id="{E618FA9D-10CF-4CF0-A917-ABD3DA1DA1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502443" flipV="1">
            <a:off x="4884142" y="2814615"/>
            <a:ext cx="1016351" cy="230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red-wave-line-png-8 - Downtown Cabaret Downtown Cabaret">
            <a:extLst>
              <a:ext uri="{FF2B5EF4-FFF2-40B4-BE49-F238E27FC236}">
                <a16:creationId xmlns:a16="http://schemas.microsoft.com/office/drawing/2014/main" id="{7E3C0486-0DBE-4FA8-B375-97558C264B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59154" flipH="1" flipV="1">
            <a:off x="6906539" y="2755210"/>
            <a:ext cx="1431181" cy="420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kstniOkvir 14">
            <a:extLst>
              <a:ext uri="{FF2B5EF4-FFF2-40B4-BE49-F238E27FC236}">
                <a16:creationId xmlns:a16="http://schemas.microsoft.com/office/drawing/2014/main" id="{FD87A7C4-FACD-4E78-A349-D33AAC64A9A4}"/>
              </a:ext>
            </a:extLst>
          </p:cNvPr>
          <p:cNvSpPr txBox="1"/>
          <p:nvPr/>
        </p:nvSpPr>
        <p:spPr>
          <a:xfrm rot="21408452">
            <a:off x="5594760" y="3715830"/>
            <a:ext cx="11047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2400" dirty="0">
                <a:latin typeface="Ink Free" panose="03080402000500000000" pitchFamily="66" charset="0"/>
              </a:rPr>
              <a:t>PARTY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36F9C355-9F04-4FA6-880A-3791768B981F}"/>
              </a:ext>
            </a:extLst>
          </p:cNvPr>
          <p:cNvSpPr txBox="1"/>
          <p:nvPr/>
        </p:nvSpPr>
        <p:spPr>
          <a:xfrm rot="21321731">
            <a:off x="2732649" y="2367963"/>
            <a:ext cx="14975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dirty="0" err="1">
                <a:latin typeface="Ink Free" panose="03080402000500000000" pitchFamily="66" charset="0"/>
              </a:rPr>
              <a:t>balloons</a:t>
            </a:r>
            <a:endParaRPr lang="hr-HR" sz="3200" dirty="0">
              <a:latin typeface="Ink Free" panose="03080402000500000000" pitchFamily="66" charset="0"/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B8FCB2CF-42F7-4567-A046-04BE19855AAC}"/>
              </a:ext>
            </a:extLst>
          </p:cNvPr>
          <p:cNvSpPr txBox="1"/>
          <p:nvPr/>
        </p:nvSpPr>
        <p:spPr>
          <a:xfrm rot="21321731">
            <a:off x="4776829" y="1861059"/>
            <a:ext cx="11224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dirty="0">
                <a:latin typeface="Ink Free" panose="03080402000500000000" pitchFamily="66" charset="0"/>
              </a:rPr>
              <a:t>music</a:t>
            </a: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5ECB7072-4268-4CB4-A2A0-AB1E3BCAE142}"/>
              </a:ext>
            </a:extLst>
          </p:cNvPr>
          <p:cNvSpPr txBox="1"/>
          <p:nvPr/>
        </p:nvSpPr>
        <p:spPr>
          <a:xfrm>
            <a:off x="166818" y="47319"/>
            <a:ext cx="118918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b="1" dirty="0" err="1"/>
              <a:t>Think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en-US" sz="2000" b="1" dirty="0"/>
              <a:t>all the things you need for a party</a:t>
            </a:r>
            <a:r>
              <a:rPr lang="hr-HR" sz="2000" b="1" dirty="0"/>
              <a:t>!</a:t>
            </a:r>
            <a:br>
              <a:rPr lang="hr-HR" sz="2000" dirty="0"/>
            </a:br>
            <a:r>
              <a:rPr lang="hr-HR" sz="2000" i="1" dirty="0"/>
              <a:t>Otvori svoju bilježnicu, te se prisjeti što ti sve treba kako bi organizirao zabavu!</a:t>
            </a:r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6C0B1F74-ED3A-4258-BC22-FCA543A10E4B}"/>
              </a:ext>
            </a:extLst>
          </p:cNvPr>
          <p:cNvSpPr txBox="1"/>
          <p:nvPr/>
        </p:nvSpPr>
        <p:spPr>
          <a:xfrm rot="21367933">
            <a:off x="2983570" y="5512580"/>
            <a:ext cx="6843252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is</a:t>
            </a:r>
            <a:r>
              <a:rPr lang="hr-HR" sz="2000" b="1" dirty="0"/>
              <a:t> a BANNER?</a:t>
            </a:r>
          </a:p>
          <a:p>
            <a:r>
              <a:rPr lang="hr-HR" sz="2000" i="1" dirty="0"/>
              <a:t>Znaš li što je to BANNER?</a:t>
            </a:r>
          </a:p>
          <a:p>
            <a:r>
              <a:rPr lang="hr-HR" sz="2800" b="1" i="1" dirty="0"/>
              <a:t>BANNER</a:t>
            </a:r>
            <a:r>
              <a:rPr lang="hr-HR" sz="2800" i="1" dirty="0"/>
              <a:t> = transparent</a:t>
            </a:r>
          </a:p>
        </p:txBody>
      </p:sp>
    </p:spTree>
    <p:extLst>
      <p:ext uri="{BB962C8B-B14F-4D97-AF65-F5344CB8AC3E}">
        <p14:creationId xmlns:p14="http://schemas.microsoft.com/office/powerpoint/2010/main" val="1307051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500"/>
                            </p:stCondLst>
                            <p:childTnLst>
                              <p:par>
                                <p:cTn id="4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9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500"/>
                            </p:stCondLst>
                            <p:childTnLst>
                              <p:par>
                                <p:cTn id="5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allAtOnce"/>
      <p:bldP spid="16" grpId="0" build="allAtOnce"/>
      <p:bldP spid="17" grpId="0" build="allAtOnce"/>
      <p:bldP spid="20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494711" y="32129"/>
            <a:ext cx="6519253" cy="68487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Do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remember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quiz</a:t>
            </a:r>
            <a:r>
              <a:rPr lang="hr-HR" sz="2000" b="1" dirty="0"/>
              <a:t> </a:t>
            </a:r>
            <a:r>
              <a:rPr lang="hr-HR" sz="2000" b="1" dirty="0" err="1"/>
              <a:t>from</a:t>
            </a:r>
            <a:r>
              <a:rPr lang="hr-HR" sz="2000" b="1" dirty="0"/>
              <a:t> </a:t>
            </a:r>
            <a:r>
              <a:rPr lang="hr-HR" sz="2000" b="1" dirty="0" err="1"/>
              <a:t>our</a:t>
            </a:r>
            <a:r>
              <a:rPr lang="hr-HR" sz="2000" b="1" dirty="0"/>
              <a:t> </a:t>
            </a:r>
            <a:r>
              <a:rPr lang="hr-HR" sz="2000" b="1" dirty="0" err="1"/>
              <a:t>last</a:t>
            </a:r>
            <a:r>
              <a:rPr lang="hr-HR" sz="2000" b="1" dirty="0"/>
              <a:t> </a:t>
            </a:r>
            <a:r>
              <a:rPr lang="hr-HR" sz="2000" b="1" dirty="0" err="1"/>
              <a:t>lesson</a:t>
            </a:r>
            <a:r>
              <a:rPr lang="hr-HR" sz="2000" b="1" dirty="0"/>
              <a:t>?</a:t>
            </a:r>
            <a:br>
              <a:rPr lang="hr-HR" sz="2000" b="1" dirty="0"/>
            </a:br>
            <a:r>
              <a:rPr lang="hr-HR" sz="2000" i="1" dirty="0"/>
              <a:t>Sjećate li se kviza sa našeg prethodnog sata?</a:t>
            </a:r>
          </a:p>
          <a:p>
            <a:pPr marL="0" indent="0">
              <a:buNone/>
            </a:pPr>
            <a:r>
              <a:rPr lang="en-US" sz="2000" b="1" dirty="0"/>
              <a:t>Who is the winner of the quiz "What a wonderful world!?”</a:t>
            </a:r>
            <a:br>
              <a:rPr lang="hr-HR" sz="2000" b="1" dirty="0"/>
            </a:br>
            <a:r>
              <a:rPr lang="hr-HR" sz="2000" i="1" dirty="0"/>
              <a:t>Tko je bio pobjednik kviza?</a:t>
            </a:r>
          </a:p>
          <a:p>
            <a:pPr marL="0" indent="0">
              <a:buNone/>
            </a:pPr>
            <a:r>
              <a:rPr lang="hr-HR" sz="2000" b="1" dirty="0" err="1"/>
              <a:t>Nigel</a:t>
            </a:r>
            <a:r>
              <a:rPr lang="hr-HR" sz="2000" b="1" dirty="0"/>
              <a:t> </a:t>
            </a:r>
            <a:r>
              <a:rPr lang="hr-HR" sz="2000" b="1" dirty="0" err="1"/>
              <a:t>is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winner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quiz</a:t>
            </a:r>
            <a:r>
              <a:rPr lang="hr-HR" sz="2000" b="1" dirty="0"/>
              <a:t> </a:t>
            </a:r>
            <a:r>
              <a:rPr lang="hr-HR" sz="2000" b="1" dirty="0" err="1"/>
              <a:t>What</a:t>
            </a:r>
            <a:r>
              <a:rPr lang="hr-HR" sz="2000" b="1" dirty="0"/>
              <a:t> a </a:t>
            </a:r>
            <a:r>
              <a:rPr lang="hr-HR" sz="2000" b="1" dirty="0" err="1"/>
              <a:t>wonderful</a:t>
            </a:r>
            <a:r>
              <a:rPr lang="hr-HR" sz="2000" b="1" dirty="0"/>
              <a:t> </a:t>
            </a:r>
            <a:r>
              <a:rPr lang="hr-HR" sz="2000" b="1" dirty="0" err="1"/>
              <a:t>world</a:t>
            </a:r>
            <a:r>
              <a:rPr lang="hr-HR" sz="2000" b="1" dirty="0"/>
              <a:t>.</a:t>
            </a:r>
          </a:p>
          <a:p>
            <a:pPr marL="0" indent="0">
              <a:buNone/>
            </a:pPr>
            <a:r>
              <a:rPr lang="en-US" sz="2000" b="1" dirty="0"/>
              <a:t>How old is he? </a:t>
            </a:r>
            <a:br>
              <a:rPr lang="hr-HR" sz="2000" b="1" dirty="0"/>
            </a:br>
            <a:r>
              <a:rPr lang="hr-HR" sz="2000" i="1" dirty="0"/>
              <a:t>Koliko on ima godina?</a:t>
            </a:r>
          </a:p>
          <a:p>
            <a:pPr marL="0" indent="0">
              <a:buNone/>
            </a:pPr>
            <a:r>
              <a:rPr lang="hr-HR" sz="2000" b="1" dirty="0"/>
              <a:t>He </a:t>
            </a:r>
            <a:r>
              <a:rPr lang="hr-HR" sz="2000" b="1" dirty="0" err="1"/>
              <a:t>is</a:t>
            </a:r>
            <a:r>
              <a:rPr lang="hr-HR" sz="2000" b="1" dirty="0"/>
              <a:t> 11 </a:t>
            </a:r>
            <a:r>
              <a:rPr lang="hr-HR" sz="2000" b="1" dirty="0" err="1"/>
              <a:t>years</a:t>
            </a:r>
            <a:r>
              <a:rPr lang="hr-HR" sz="2000" b="1" dirty="0"/>
              <a:t> </a:t>
            </a:r>
            <a:r>
              <a:rPr lang="hr-HR" sz="2000" b="1" dirty="0" err="1"/>
              <a:t>old</a:t>
            </a:r>
            <a:r>
              <a:rPr lang="hr-HR" sz="2000" b="1" dirty="0"/>
              <a:t>.</a:t>
            </a:r>
          </a:p>
          <a:p>
            <a:pPr marL="0" indent="0">
              <a:buNone/>
            </a:pPr>
            <a:r>
              <a:rPr lang="en-US" sz="2000" b="1" dirty="0"/>
              <a:t>Whose classmate is he? </a:t>
            </a:r>
            <a:br>
              <a:rPr lang="hr-HR" sz="2000" b="1" dirty="0"/>
            </a:br>
            <a:r>
              <a:rPr lang="hr-HR" sz="2000" i="1" dirty="0"/>
              <a:t>Čiji je on prijatelj iz razreda?</a:t>
            </a:r>
          </a:p>
          <a:p>
            <a:pPr marL="0" indent="0">
              <a:buNone/>
            </a:pPr>
            <a:r>
              <a:rPr lang="hr-HR" sz="2000" b="1" dirty="0"/>
              <a:t>He </a:t>
            </a:r>
            <a:r>
              <a:rPr lang="hr-HR" sz="2000" b="1" dirty="0" err="1"/>
              <a:t>is</a:t>
            </a:r>
            <a:r>
              <a:rPr lang="hr-HR" sz="2000" b="1" dirty="0"/>
              <a:t> </a:t>
            </a:r>
            <a:r>
              <a:rPr lang="hr-HR" sz="2000" b="1" dirty="0" err="1"/>
              <a:t>Mike’s</a:t>
            </a:r>
            <a:r>
              <a:rPr lang="hr-HR" sz="2000" b="1" dirty="0"/>
              <a:t> </a:t>
            </a:r>
            <a:r>
              <a:rPr lang="hr-HR" sz="2000" b="1" dirty="0" err="1"/>
              <a:t>classmate</a:t>
            </a:r>
            <a:r>
              <a:rPr lang="hr-HR" sz="2000" b="1" dirty="0"/>
              <a:t>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036" y="160905"/>
            <a:ext cx="5035929" cy="366410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F1E1E59B-4C78-45C6-B86C-74E9FC508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5" y="4634"/>
            <a:ext cx="5113348" cy="6848731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4D308052-8759-4139-A270-0F24F49138CF}"/>
              </a:ext>
            </a:extLst>
          </p:cNvPr>
          <p:cNvSpPr txBox="1">
            <a:spLocks/>
          </p:cNvSpPr>
          <p:nvPr/>
        </p:nvSpPr>
        <p:spPr>
          <a:xfrm>
            <a:off x="5494711" y="3936976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55.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E5CAA7C4-3A9B-4731-BBAD-AF7FAB0DAF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48153" y="3110311"/>
            <a:ext cx="5442585" cy="373342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229D0E80-2BEF-4B71-82DF-099017502036}"/>
              </a:ext>
            </a:extLst>
          </p:cNvPr>
          <p:cNvSpPr txBox="1">
            <a:spLocks/>
          </p:cNvSpPr>
          <p:nvPr/>
        </p:nvSpPr>
        <p:spPr>
          <a:xfrm>
            <a:off x="5494711" y="4320539"/>
            <a:ext cx="6519253" cy="24044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Look</a:t>
            </a:r>
            <a:r>
              <a:rPr lang="hr-HR" sz="2000" b="1" dirty="0"/>
              <a:t> at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banners</a:t>
            </a:r>
            <a:r>
              <a:rPr lang="hr-HR" sz="2000" b="1" dirty="0"/>
              <a:t>,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translate</a:t>
            </a:r>
            <a:r>
              <a:rPr lang="hr-HR" sz="2000" b="1" dirty="0"/>
              <a:t> </a:t>
            </a:r>
            <a:r>
              <a:rPr lang="hr-HR" sz="2000" b="1" dirty="0" err="1"/>
              <a:t>them</a:t>
            </a:r>
            <a:r>
              <a:rPr lang="hr-HR" sz="2000" b="1" dirty="0"/>
              <a:t>.</a:t>
            </a:r>
            <a:br>
              <a:rPr lang="hr-HR" sz="2000" i="1" dirty="0"/>
            </a:br>
            <a:r>
              <a:rPr lang="hr-HR" sz="2000" i="1" dirty="0"/>
              <a:t>Pogledaj transparente i prevedi ih.</a:t>
            </a:r>
          </a:p>
          <a:p>
            <a:pPr marL="0" indent="0">
              <a:buNone/>
            </a:pPr>
            <a:r>
              <a:rPr lang="hr-HR" i="1" dirty="0"/>
              <a:t>Istok ili zapad, </a:t>
            </a:r>
            <a:r>
              <a:rPr lang="hr-HR" i="1" dirty="0" err="1"/>
              <a:t>Nigel</a:t>
            </a:r>
            <a:r>
              <a:rPr lang="hr-HR" i="1" dirty="0"/>
              <a:t> je najbolji!</a:t>
            </a:r>
          </a:p>
          <a:p>
            <a:pPr marL="0" indent="0">
              <a:buNone/>
            </a:pPr>
            <a:r>
              <a:rPr lang="hr-HR" i="1" dirty="0"/>
              <a:t>Volimo te </a:t>
            </a:r>
            <a:r>
              <a:rPr lang="hr-HR" i="1" dirty="0" err="1"/>
              <a:t>Nigel</a:t>
            </a:r>
            <a:r>
              <a:rPr lang="hr-HR" i="1" dirty="0"/>
              <a:t>!</a:t>
            </a:r>
          </a:p>
          <a:p>
            <a:pPr marL="0" indent="0">
              <a:buNone/>
            </a:pPr>
            <a:r>
              <a:rPr lang="hr-HR" i="1" dirty="0"/>
              <a:t>Geografski čarobnjak!</a:t>
            </a:r>
          </a:p>
        </p:txBody>
      </p:sp>
    </p:spTree>
    <p:extLst>
      <p:ext uri="{BB962C8B-B14F-4D97-AF65-F5344CB8AC3E}">
        <p14:creationId xmlns:p14="http://schemas.microsoft.com/office/powerpoint/2010/main" val="122878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/>
      <p:bldP spid="6" grpId="0" build="p"/>
      <p:bldP spid="8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5" y="4634"/>
            <a:ext cx="5113348" cy="6848731"/>
          </a:xfrm>
          <a:prstGeom prst="rect">
            <a:avLst/>
          </a:prstGeom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455492" y="389351"/>
            <a:ext cx="6522089" cy="61638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Listen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answer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questions</a:t>
            </a:r>
            <a:r>
              <a:rPr lang="hr-HR" sz="2000" b="1" dirty="0"/>
              <a:t>.</a:t>
            </a:r>
            <a:br>
              <a:rPr lang="hr-HR" sz="2000" i="1" dirty="0"/>
            </a:br>
            <a:r>
              <a:rPr lang="hr-HR" sz="2000" i="1" dirty="0"/>
              <a:t>Poslušaj zvučni zapis na sljedećoj poveznici i odgovori na pitanja.</a:t>
            </a:r>
          </a:p>
          <a:p>
            <a:pPr marL="0" indent="0">
              <a:buNone/>
            </a:pPr>
            <a:r>
              <a:rPr lang="hr-HR" sz="2000" i="1" dirty="0"/>
              <a:t>1 Kakvu su zabavu </a:t>
            </a:r>
            <a:r>
              <a:rPr lang="hr-HR" sz="2000" i="1" dirty="0" err="1"/>
              <a:t>Nigelovi</a:t>
            </a:r>
            <a:r>
              <a:rPr lang="hr-HR" sz="2000" i="1" dirty="0"/>
              <a:t> prijatelji pripremili?</a:t>
            </a:r>
          </a:p>
          <a:p>
            <a:pPr marL="0" indent="0">
              <a:buNone/>
            </a:pPr>
            <a:r>
              <a:rPr lang="hr-HR" sz="2000" i="1" dirty="0"/>
              <a:t>2 Što pjevaju?</a:t>
            </a:r>
          </a:p>
          <a:p>
            <a:pPr marL="0" indent="0">
              <a:buNone/>
            </a:pPr>
            <a:r>
              <a:rPr lang="hr-HR" sz="2000" i="1" dirty="0"/>
              <a:t>3 Što su mu poklonili?</a:t>
            </a:r>
          </a:p>
          <a:p>
            <a:pPr marL="0" indent="0">
              <a:buNone/>
            </a:pPr>
            <a:r>
              <a:rPr lang="hr-HR" sz="2000" i="1" dirty="0"/>
              <a:t>4 Što je </a:t>
            </a:r>
            <a:r>
              <a:rPr lang="hr-HR" sz="2000" i="1" dirty="0" err="1"/>
              <a:t>Nigel</a:t>
            </a:r>
            <a:r>
              <a:rPr lang="hr-HR" sz="2000" i="1" dirty="0"/>
              <a:t> osvojio u kvizu?</a:t>
            </a:r>
          </a:p>
          <a:p>
            <a:pPr marL="0" indent="0">
              <a:buNone/>
            </a:pPr>
            <a:r>
              <a:rPr lang="hr-HR" sz="2000" i="1" dirty="0">
                <a:hlinkClick r:id="rId5"/>
              </a:rPr>
              <a:t>https://www.e-sfera.hr/dodatni-digitalni-sadrzaji/d874387f-a20c-4100-9055-6481369241f5/assets/audio/25_lesson_9_nigel_s_party.mp3</a:t>
            </a:r>
            <a:endParaRPr lang="hr-HR" sz="2000" i="1" dirty="0"/>
          </a:p>
          <a:p>
            <a:pPr marL="0" indent="0">
              <a:buNone/>
            </a:pPr>
            <a:r>
              <a:rPr lang="hr-HR" sz="2000" i="1" dirty="0"/>
              <a:t> 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128" y="1249985"/>
            <a:ext cx="5035929" cy="213674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1E432F9F-9855-4DEF-B86A-89C635FF7FD2}"/>
              </a:ext>
            </a:extLst>
          </p:cNvPr>
          <p:cNvSpPr txBox="1">
            <a:spLocks/>
          </p:cNvSpPr>
          <p:nvPr/>
        </p:nvSpPr>
        <p:spPr>
          <a:xfrm>
            <a:off x="5250348" y="4470488"/>
            <a:ext cx="6854957" cy="61638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400" b="1" dirty="0" err="1">
                <a:solidFill>
                  <a:srgbClr val="C00000"/>
                </a:solidFill>
              </a:rPr>
              <a:t>Nigel’s</a:t>
            </a:r>
            <a:r>
              <a:rPr lang="hr-HR" sz="2400" b="1" dirty="0">
                <a:solidFill>
                  <a:srgbClr val="C00000"/>
                </a:solidFill>
              </a:rPr>
              <a:t> </a:t>
            </a:r>
            <a:r>
              <a:rPr lang="hr-HR" sz="2400" b="1" dirty="0" err="1">
                <a:solidFill>
                  <a:srgbClr val="C00000"/>
                </a:solidFill>
              </a:rPr>
              <a:t>friends</a:t>
            </a:r>
            <a:r>
              <a:rPr lang="hr-HR" sz="2400" b="1" dirty="0">
                <a:solidFill>
                  <a:srgbClr val="C00000"/>
                </a:solidFill>
              </a:rPr>
              <a:t> </a:t>
            </a:r>
            <a:r>
              <a:rPr lang="hr-HR" sz="2400" b="1" dirty="0" err="1">
                <a:solidFill>
                  <a:srgbClr val="C00000"/>
                </a:solidFill>
              </a:rPr>
              <a:t>have</a:t>
            </a:r>
            <a:r>
              <a:rPr lang="hr-HR" sz="2400" b="1" dirty="0">
                <a:solidFill>
                  <a:srgbClr val="C00000"/>
                </a:solidFill>
              </a:rPr>
              <a:t> </a:t>
            </a:r>
            <a:r>
              <a:rPr lang="hr-HR" sz="2400" b="1" dirty="0" err="1">
                <a:solidFill>
                  <a:srgbClr val="C00000"/>
                </a:solidFill>
              </a:rPr>
              <a:t>prepared</a:t>
            </a:r>
            <a:r>
              <a:rPr lang="hr-HR" sz="2400" b="1" dirty="0">
                <a:solidFill>
                  <a:srgbClr val="C00000"/>
                </a:solidFill>
              </a:rPr>
              <a:t> </a:t>
            </a:r>
            <a:r>
              <a:rPr lang="hr-HR" sz="2400" b="1" dirty="0" err="1">
                <a:solidFill>
                  <a:srgbClr val="C00000"/>
                </a:solidFill>
              </a:rPr>
              <a:t>him</a:t>
            </a:r>
            <a:r>
              <a:rPr lang="hr-HR" sz="2400" b="1" dirty="0">
                <a:solidFill>
                  <a:srgbClr val="C00000"/>
                </a:solidFill>
              </a:rPr>
              <a:t> a </a:t>
            </a:r>
            <a:r>
              <a:rPr lang="hr-HR" sz="2400" b="1" dirty="0" err="1">
                <a:solidFill>
                  <a:srgbClr val="C00000"/>
                </a:solidFill>
              </a:rPr>
              <a:t>surprise</a:t>
            </a:r>
            <a:r>
              <a:rPr lang="hr-HR" sz="2400" b="1" dirty="0">
                <a:solidFill>
                  <a:srgbClr val="C00000"/>
                </a:solidFill>
              </a:rPr>
              <a:t> party.</a:t>
            </a:r>
          </a:p>
          <a:p>
            <a:pPr marL="0" indent="0">
              <a:buNone/>
            </a:pPr>
            <a:r>
              <a:rPr lang="hr-HR" sz="2400" b="1" dirty="0" err="1">
                <a:solidFill>
                  <a:srgbClr val="C00000"/>
                </a:solidFill>
              </a:rPr>
              <a:t>They</a:t>
            </a:r>
            <a:r>
              <a:rPr lang="hr-HR" sz="2400" b="1" dirty="0">
                <a:solidFill>
                  <a:srgbClr val="C00000"/>
                </a:solidFill>
              </a:rPr>
              <a:t> are </a:t>
            </a:r>
            <a:r>
              <a:rPr lang="hr-HR" sz="2400" b="1" dirty="0" err="1">
                <a:solidFill>
                  <a:srgbClr val="C00000"/>
                </a:solidFill>
              </a:rPr>
              <a:t>sing</a:t>
            </a:r>
            <a:r>
              <a:rPr lang="hr-HR" sz="2400" b="1" dirty="0">
                <a:solidFill>
                  <a:srgbClr val="C00000"/>
                </a:solidFill>
              </a:rPr>
              <a:t> a song ”For </a:t>
            </a:r>
            <a:r>
              <a:rPr lang="hr-HR" sz="2400" b="1" dirty="0" err="1">
                <a:solidFill>
                  <a:srgbClr val="C00000"/>
                </a:solidFill>
              </a:rPr>
              <a:t>he’s</a:t>
            </a:r>
            <a:r>
              <a:rPr lang="hr-HR" sz="2400" b="1" dirty="0">
                <a:solidFill>
                  <a:srgbClr val="C00000"/>
                </a:solidFill>
              </a:rPr>
              <a:t> a </a:t>
            </a:r>
            <a:r>
              <a:rPr lang="hr-HR" sz="2400" b="1" dirty="0" err="1">
                <a:solidFill>
                  <a:srgbClr val="C00000"/>
                </a:solidFill>
              </a:rPr>
              <a:t>jolly</a:t>
            </a:r>
            <a:r>
              <a:rPr lang="hr-HR" sz="2400" b="1" dirty="0">
                <a:solidFill>
                  <a:srgbClr val="C00000"/>
                </a:solidFill>
              </a:rPr>
              <a:t> </a:t>
            </a:r>
            <a:r>
              <a:rPr lang="hr-HR" sz="2400" b="1" dirty="0" err="1">
                <a:solidFill>
                  <a:srgbClr val="C00000"/>
                </a:solidFill>
              </a:rPr>
              <a:t>good</a:t>
            </a:r>
            <a:r>
              <a:rPr lang="hr-HR" sz="2400" b="1" dirty="0">
                <a:solidFill>
                  <a:srgbClr val="C00000"/>
                </a:solidFill>
              </a:rPr>
              <a:t> </a:t>
            </a:r>
            <a:r>
              <a:rPr lang="hr-HR" sz="2400" b="1" dirty="0" err="1">
                <a:solidFill>
                  <a:srgbClr val="C00000"/>
                </a:solidFill>
              </a:rPr>
              <a:t>fellow</a:t>
            </a:r>
            <a:r>
              <a:rPr lang="hr-HR" sz="2400" b="1" dirty="0">
                <a:solidFill>
                  <a:srgbClr val="C00000"/>
                </a:solidFill>
              </a:rPr>
              <a:t>!”.</a:t>
            </a:r>
          </a:p>
          <a:p>
            <a:pPr marL="0" indent="0">
              <a:buNone/>
            </a:pPr>
            <a:r>
              <a:rPr lang="hr-HR" sz="2400" b="1" dirty="0" err="1">
                <a:solidFill>
                  <a:srgbClr val="C00000"/>
                </a:solidFill>
              </a:rPr>
              <a:t>They</a:t>
            </a:r>
            <a:r>
              <a:rPr lang="hr-HR" sz="2400" b="1" dirty="0">
                <a:solidFill>
                  <a:srgbClr val="C00000"/>
                </a:solidFill>
              </a:rPr>
              <a:t> </a:t>
            </a:r>
            <a:r>
              <a:rPr lang="hr-HR" sz="2400" b="1" dirty="0" err="1">
                <a:solidFill>
                  <a:srgbClr val="C00000"/>
                </a:solidFill>
              </a:rPr>
              <a:t>got</a:t>
            </a:r>
            <a:r>
              <a:rPr lang="hr-HR" sz="2400" b="1" dirty="0">
                <a:solidFill>
                  <a:srgbClr val="C00000"/>
                </a:solidFill>
              </a:rPr>
              <a:t> </a:t>
            </a:r>
            <a:r>
              <a:rPr lang="hr-HR" sz="2400" b="1" dirty="0" err="1">
                <a:solidFill>
                  <a:srgbClr val="C00000"/>
                </a:solidFill>
              </a:rPr>
              <a:t>him</a:t>
            </a:r>
            <a:r>
              <a:rPr lang="hr-HR" sz="2400" b="1" dirty="0">
                <a:solidFill>
                  <a:srgbClr val="C00000"/>
                </a:solidFill>
              </a:rPr>
              <a:t> a </a:t>
            </a:r>
            <a:r>
              <a:rPr lang="hr-HR" sz="2400" b="1" dirty="0" err="1">
                <a:solidFill>
                  <a:srgbClr val="C00000"/>
                </a:solidFill>
              </a:rPr>
              <a:t>book</a:t>
            </a:r>
            <a:r>
              <a:rPr lang="hr-HR" sz="2400" b="1" dirty="0">
                <a:solidFill>
                  <a:srgbClr val="C00000"/>
                </a:solidFill>
              </a:rPr>
              <a:t> ”</a:t>
            </a:r>
            <a:r>
              <a:rPr lang="hr-HR" sz="2400" b="1" dirty="0" err="1">
                <a:solidFill>
                  <a:srgbClr val="C00000"/>
                </a:solidFill>
              </a:rPr>
              <a:t>The</a:t>
            </a:r>
            <a:r>
              <a:rPr lang="hr-HR" sz="2400" b="1" dirty="0">
                <a:solidFill>
                  <a:srgbClr val="C00000"/>
                </a:solidFill>
              </a:rPr>
              <a:t> </a:t>
            </a:r>
            <a:r>
              <a:rPr lang="hr-HR" sz="2400" b="1" dirty="0" err="1">
                <a:solidFill>
                  <a:srgbClr val="C00000"/>
                </a:solidFill>
              </a:rPr>
              <a:t>amazing</a:t>
            </a:r>
            <a:r>
              <a:rPr lang="hr-HR" sz="2400" b="1" dirty="0">
                <a:solidFill>
                  <a:srgbClr val="C00000"/>
                </a:solidFill>
              </a:rPr>
              <a:t> </a:t>
            </a:r>
            <a:r>
              <a:rPr lang="hr-HR" sz="2400" b="1" dirty="0" err="1">
                <a:solidFill>
                  <a:srgbClr val="C00000"/>
                </a:solidFill>
              </a:rPr>
              <a:t>book</a:t>
            </a:r>
            <a:r>
              <a:rPr lang="hr-HR" sz="2400" b="1" dirty="0">
                <a:solidFill>
                  <a:srgbClr val="C00000"/>
                </a:solidFill>
              </a:rPr>
              <a:t> </a:t>
            </a:r>
            <a:r>
              <a:rPr lang="hr-HR" sz="2400" b="1" dirty="0" err="1">
                <a:solidFill>
                  <a:srgbClr val="C00000"/>
                </a:solidFill>
              </a:rPr>
              <a:t>of</a:t>
            </a:r>
            <a:r>
              <a:rPr lang="hr-HR" sz="2400" b="1" dirty="0">
                <a:solidFill>
                  <a:srgbClr val="C00000"/>
                </a:solidFill>
              </a:rPr>
              <a:t> </a:t>
            </a:r>
            <a:r>
              <a:rPr lang="hr-HR" sz="2400" b="1" dirty="0" err="1">
                <a:solidFill>
                  <a:srgbClr val="C00000"/>
                </a:solidFill>
              </a:rPr>
              <a:t>animals</a:t>
            </a:r>
            <a:r>
              <a:rPr lang="hr-HR" sz="2400" b="1" dirty="0">
                <a:solidFill>
                  <a:srgbClr val="C00000"/>
                </a:solidFill>
              </a:rPr>
              <a:t>”.</a:t>
            </a:r>
          </a:p>
          <a:p>
            <a:pPr marL="0" indent="0">
              <a:buNone/>
            </a:pPr>
            <a:r>
              <a:rPr lang="hr-HR" sz="2400" b="1" dirty="0" err="1">
                <a:solidFill>
                  <a:srgbClr val="C00000"/>
                </a:solidFill>
              </a:rPr>
              <a:t>Nigel’s</a:t>
            </a:r>
            <a:r>
              <a:rPr lang="hr-HR" sz="2400" b="1" dirty="0">
                <a:solidFill>
                  <a:srgbClr val="C00000"/>
                </a:solidFill>
              </a:rPr>
              <a:t> </a:t>
            </a:r>
            <a:r>
              <a:rPr lang="hr-HR" sz="2400" b="1" dirty="0" err="1">
                <a:solidFill>
                  <a:srgbClr val="C00000"/>
                </a:solidFill>
              </a:rPr>
              <a:t>quiz</a:t>
            </a:r>
            <a:r>
              <a:rPr lang="hr-HR" sz="2400" b="1" dirty="0">
                <a:solidFill>
                  <a:srgbClr val="C00000"/>
                </a:solidFill>
              </a:rPr>
              <a:t> </a:t>
            </a:r>
            <a:r>
              <a:rPr lang="hr-HR" sz="2400" b="1" dirty="0" err="1">
                <a:solidFill>
                  <a:srgbClr val="C00000"/>
                </a:solidFill>
              </a:rPr>
              <a:t>prize</a:t>
            </a:r>
            <a:r>
              <a:rPr lang="hr-HR" sz="2400" b="1" dirty="0">
                <a:solidFill>
                  <a:srgbClr val="C00000"/>
                </a:solidFill>
              </a:rPr>
              <a:t> </a:t>
            </a:r>
            <a:r>
              <a:rPr lang="hr-HR" sz="2400" b="1" dirty="0" err="1">
                <a:solidFill>
                  <a:srgbClr val="C00000"/>
                </a:solidFill>
              </a:rPr>
              <a:t>is</a:t>
            </a:r>
            <a:r>
              <a:rPr lang="hr-HR" sz="2400" b="1" dirty="0">
                <a:solidFill>
                  <a:srgbClr val="C00000"/>
                </a:solidFill>
              </a:rPr>
              <a:t> a </a:t>
            </a:r>
            <a:r>
              <a:rPr lang="hr-HR" sz="2400" b="1" dirty="0" err="1">
                <a:solidFill>
                  <a:srgbClr val="C00000"/>
                </a:solidFill>
              </a:rPr>
              <a:t>trip</a:t>
            </a:r>
            <a:r>
              <a:rPr lang="hr-HR" sz="2400" b="1" dirty="0">
                <a:solidFill>
                  <a:srgbClr val="C00000"/>
                </a:solidFill>
              </a:rPr>
              <a:t> to </a:t>
            </a:r>
            <a:r>
              <a:rPr lang="hr-HR" sz="2400" b="1" dirty="0" err="1">
                <a:solidFill>
                  <a:srgbClr val="C00000"/>
                </a:solidFill>
              </a:rPr>
              <a:t>the</a:t>
            </a:r>
            <a:r>
              <a:rPr lang="hr-HR" sz="2400" b="1" dirty="0">
                <a:solidFill>
                  <a:srgbClr val="C00000"/>
                </a:solidFill>
              </a:rPr>
              <a:t> </a:t>
            </a:r>
            <a:r>
              <a:rPr lang="hr-HR" sz="2400" b="1" dirty="0" err="1">
                <a:solidFill>
                  <a:srgbClr val="C00000"/>
                </a:solidFill>
              </a:rPr>
              <a:t>country</a:t>
            </a:r>
            <a:r>
              <a:rPr lang="hr-HR" sz="2400" b="1" dirty="0">
                <a:solidFill>
                  <a:srgbClr val="C00000"/>
                </a:solidFill>
              </a:rPr>
              <a:t> </a:t>
            </a:r>
            <a:r>
              <a:rPr lang="hr-HR" sz="2400" b="1" dirty="0" err="1">
                <a:solidFill>
                  <a:srgbClr val="C00000"/>
                </a:solidFill>
              </a:rPr>
              <a:t>of</a:t>
            </a:r>
            <a:r>
              <a:rPr lang="hr-HR" sz="2400" b="1" dirty="0">
                <a:solidFill>
                  <a:srgbClr val="C00000"/>
                </a:solidFill>
              </a:rPr>
              <a:t> </a:t>
            </a:r>
            <a:r>
              <a:rPr lang="hr-HR" sz="2400" b="1" dirty="0" err="1">
                <a:solidFill>
                  <a:srgbClr val="C00000"/>
                </a:solidFill>
              </a:rPr>
              <a:t>his</a:t>
            </a:r>
            <a:r>
              <a:rPr lang="hr-HR" sz="2400" b="1" dirty="0">
                <a:solidFill>
                  <a:srgbClr val="C00000"/>
                </a:solidFill>
              </a:rPr>
              <a:t> </a:t>
            </a:r>
            <a:r>
              <a:rPr lang="hr-HR" sz="2400" b="1" dirty="0" err="1">
                <a:solidFill>
                  <a:srgbClr val="C00000"/>
                </a:solidFill>
              </a:rPr>
              <a:t>choice</a:t>
            </a:r>
            <a:r>
              <a:rPr lang="hr-HR" sz="2400" b="1" dirty="0">
                <a:solidFill>
                  <a:srgbClr val="C00000"/>
                </a:solidFill>
              </a:rPr>
              <a:t>.</a:t>
            </a:r>
            <a:endParaRPr lang="hr-HR" sz="2400" dirty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4" name="05_29_Congratulations_Nigel">
            <a:hlinkClick r:id="" action="ppaction://media"/>
            <a:extLst>
              <a:ext uri="{FF2B5EF4-FFF2-40B4-BE49-F238E27FC236}">
                <a16:creationId xmlns:a16="http://schemas.microsoft.com/office/drawing/2014/main" id="{0BF2A7D3-5BCB-43AF-850F-38FE1A232FE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573123" y="27771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051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0" dur="9705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8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2" grpId="0" build="p"/>
      <p:bldP spid="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5" y="7772"/>
            <a:ext cx="5113348" cy="6842454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122623" y="27916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....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122623" y="1087299"/>
            <a:ext cx="6949533" cy="61638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Listen</a:t>
            </a:r>
            <a:r>
              <a:rPr lang="hr-HR" sz="2000" b="1" dirty="0"/>
              <a:t> </a:t>
            </a:r>
            <a:r>
              <a:rPr lang="hr-HR" sz="2000" b="1" dirty="0" err="1"/>
              <a:t>or</a:t>
            </a:r>
            <a:r>
              <a:rPr lang="hr-HR" sz="2000" b="1" dirty="0"/>
              <a:t> </a:t>
            </a:r>
            <a:r>
              <a:rPr lang="hr-HR" sz="2000" b="1" dirty="0" err="1"/>
              <a:t>read</a:t>
            </a:r>
            <a:r>
              <a:rPr lang="hr-HR" sz="2000" b="1" dirty="0"/>
              <a:t>. </a:t>
            </a:r>
            <a:r>
              <a:rPr lang="hr-HR" sz="2000" b="1" dirty="0" err="1"/>
              <a:t>Correct</a:t>
            </a:r>
            <a:r>
              <a:rPr lang="hr-HR" sz="2000" b="1" dirty="0"/>
              <a:t>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wrong</a:t>
            </a:r>
            <a:r>
              <a:rPr lang="hr-HR" sz="2000" b="1" dirty="0"/>
              <a:t> </a:t>
            </a:r>
            <a:r>
              <a:rPr lang="hr-HR" sz="2000" b="1" dirty="0" err="1"/>
              <a:t>sentences</a:t>
            </a:r>
            <a:r>
              <a:rPr lang="hr-HR" sz="2000" b="1" dirty="0"/>
              <a:t>.</a:t>
            </a:r>
            <a:br>
              <a:rPr lang="hr-HR" sz="2000" i="1" dirty="0"/>
            </a:br>
            <a:r>
              <a:rPr lang="hr-HR" sz="2000" i="1" dirty="0"/>
              <a:t>Pročitaj tekst, te potom ispravi ove netočne rečenice.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666" y="1810050"/>
            <a:ext cx="11504668" cy="323790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2467037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22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5" y="7772"/>
            <a:ext cx="5113348" cy="6842454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D4C0B16-8F67-4667-A3BA-B47A6E70D322}"/>
              </a:ext>
            </a:extLst>
          </p:cNvPr>
          <p:cNvSpPr txBox="1">
            <a:spLocks/>
          </p:cNvSpPr>
          <p:nvPr/>
        </p:nvSpPr>
        <p:spPr>
          <a:xfrm>
            <a:off x="5122623" y="870292"/>
            <a:ext cx="6907528" cy="31089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b="1" dirty="0">
                <a:solidFill>
                  <a:srgbClr val="C00000"/>
                </a:solidFill>
              </a:rPr>
              <a:t>1 </a:t>
            </a:r>
            <a:r>
              <a:rPr lang="hr-HR" sz="2400" b="1" dirty="0" err="1">
                <a:solidFill>
                  <a:srgbClr val="C00000"/>
                </a:solidFill>
              </a:rPr>
              <a:t>Nigel’s</a:t>
            </a:r>
            <a:r>
              <a:rPr lang="hr-HR" sz="2400" b="1" dirty="0">
                <a:solidFill>
                  <a:srgbClr val="C00000"/>
                </a:solidFill>
              </a:rPr>
              <a:t> </a:t>
            </a:r>
            <a:r>
              <a:rPr lang="hr-HR" sz="2400" b="1" dirty="0" err="1">
                <a:solidFill>
                  <a:srgbClr val="C00000"/>
                </a:solidFill>
              </a:rPr>
              <a:t>classmates</a:t>
            </a:r>
            <a:r>
              <a:rPr lang="hr-HR" sz="2400" b="1" dirty="0">
                <a:solidFill>
                  <a:srgbClr val="C00000"/>
                </a:solidFill>
              </a:rPr>
              <a:t> </a:t>
            </a:r>
            <a:r>
              <a:rPr lang="hr-HR" sz="2400" b="1" dirty="0" err="1">
                <a:solidFill>
                  <a:srgbClr val="C00000"/>
                </a:solidFill>
              </a:rPr>
              <a:t>have</a:t>
            </a:r>
            <a:r>
              <a:rPr lang="hr-HR" sz="2400" b="1" dirty="0">
                <a:solidFill>
                  <a:srgbClr val="C00000"/>
                </a:solidFill>
              </a:rPr>
              <a:t> </a:t>
            </a:r>
            <a:r>
              <a:rPr lang="hr-HR" sz="2400" b="1" dirty="0" err="1">
                <a:solidFill>
                  <a:srgbClr val="C00000"/>
                </a:solidFill>
              </a:rPr>
              <a:t>organized</a:t>
            </a:r>
            <a:r>
              <a:rPr lang="hr-HR" sz="2400" b="1" dirty="0">
                <a:solidFill>
                  <a:srgbClr val="C00000"/>
                </a:solidFill>
              </a:rPr>
              <a:t> a party for </a:t>
            </a:r>
            <a:r>
              <a:rPr lang="hr-HR" sz="2400" b="1" dirty="0" err="1">
                <a:solidFill>
                  <a:srgbClr val="C00000"/>
                </a:solidFill>
              </a:rPr>
              <a:t>aNigel</a:t>
            </a:r>
            <a:r>
              <a:rPr lang="hr-HR" sz="2400" b="1" dirty="0">
                <a:solidFill>
                  <a:srgbClr val="C00000"/>
                </a:solidFill>
              </a:rPr>
              <a:t> </a:t>
            </a:r>
            <a:r>
              <a:rPr lang="hr-HR" sz="2400" b="1" dirty="0" err="1">
                <a:solidFill>
                  <a:srgbClr val="C00000"/>
                </a:solidFill>
              </a:rPr>
              <a:t>because</a:t>
            </a:r>
            <a:r>
              <a:rPr lang="hr-HR" sz="2400" b="1" dirty="0">
                <a:solidFill>
                  <a:srgbClr val="C00000"/>
                </a:solidFill>
              </a:rPr>
              <a:t> </a:t>
            </a:r>
            <a:r>
              <a:rPr lang="hr-HR" sz="2400" b="1" dirty="0" err="1">
                <a:solidFill>
                  <a:srgbClr val="C00000"/>
                </a:solidFill>
              </a:rPr>
              <a:t>they</a:t>
            </a:r>
            <a:r>
              <a:rPr lang="hr-HR" sz="2400" b="1" dirty="0">
                <a:solidFill>
                  <a:srgbClr val="C00000"/>
                </a:solidFill>
              </a:rPr>
              <a:t> are </a:t>
            </a:r>
            <a:r>
              <a:rPr lang="hr-HR" sz="2400" b="1" dirty="0" err="1">
                <a:solidFill>
                  <a:srgbClr val="C00000"/>
                </a:solidFill>
              </a:rPr>
              <a:t>proud</a:t>
            </a:r>
            <a:r>
              <a:rPr lang="hr-HR" sz="2400" b="1" dirty="0">
                <a:solidFill>
                  <a:srgbClr val="C00000"/>
                </a:solidFill>
              </a:rPr>
              <a:t> </a:t>
            </a:r>
            <a:r>
              <a:rPr lang="hr-HR" sz="2400" b="1" dirty="0" err="1">
                <a:solidFill>
                  <a:srgbClr val="C00000"/>
                </a:solidFill>
              </a:rPr>
              <a:t>of</a:t>
            </a:r>
            <a:r>
              <a:rPr lang="hr-HR" sz="2400" b="1" dirty="0">
                <a:solidFill>
                  <a:srgbClr val="C00000"/>
                </a:solidFill>
              </a:rPr>
              <a:t> </a:t>
            </a:r>
            <a:r>
              <a:rPr lang="hr-HR" sz="2400" b="1" dirty="0" err="1">
                <a:solidFill>
                  <a:srgbClr val="C00000"/>
                </a:solidFill>
              </a:rPr>
              <a:t>him</a:t>
            </a:r>
            <a:r>
              <a:rPr lang="hr-HR" sz="2400" b="1" dirty="0">
                <a:solidFill>
                  <a:srgbClr val="C00000"/>
                </a:solidFill>
              </a:rPr>
              <a:t>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b="1" dirty="0">
                <a:solidFill>
                  <a:srgbClr val="C00000"/>
                </a:solidFill>
              </a:rPr>
              <a:t>2 </a:t>
            </a:r>
            <a:r>
              <a:rPr lang="hr-HR" sz="2400" b="1" dirty="0" err="1">
                <a:solidFill>
                  <a:srgbClr val="C00000"/>
                </a:solidFill>
              </a:rPr>
              <a:t>Nigel</a:t>
            </a:r>
            <a:r>
              <a:rPr lang="hr-HR" sz="2400" b="1" dirty="0">
                <a:solidFill>
                  <a:srgbClr val="C00000"/>
                </a:solidFill>
              </a:rPr>
              <a:t> </a:t>
            </a:r>
            <a:r>
              <a:rPr lang="hr-HR" sz="2400" b="1" dirty="0" err="1">
                <a:solidFill>
                  <a:srgbClr val="C00000"/>
                </a:solidFill>
              </a:rPr>
              <a:t>is</a:t>
            </a:r>
            <a:r>
              <a:rPr lang="hr-HR" sz="2400" b="1" dirty="0">
                <a:solidFill>
                  <a:srgbClr val="C00000"/>
                </a:solidFill>
              </a:rPr>
              <a:t> </a:t>
            </a:r>
            <a:r>
              <a:rPr lang="hr-HR" sz="2400" b="1" dirty="0" err="1">
                <a:solidFill>
                  <a:srgbClr val="C00000"/>
                </a:solidFill>
              </a:rPr>
              <a:t>the</a:t>
            </a:r>
            <a:r>
              <a:rPr lang="hr-HR" sz="2400" b="1" dirty="0">
                <a:solidFill>
                  <a:srgbClr val="C00000"/>
                </a:solidFill>
              </a:rPr>
              <a:t> </a:t>
            </a:r>
            <a:r>
              <a:rPr lang="hr-HR" sz="2400" b="1" dirty="0" err="1">
                <a:solidFill>
                  <a:srgbClr val="C00000"/>
                </a:solidFill>
              </a:rPr>
              <a:t>youngest</a:t>
            </a:r>
            <a:r>
              <a:rPr lang="hr-HR" sz="2400" b="1" dirty="0">
                <a:solidFill>
                  <a:srgbClr val="C00000"/>
                </a:solidFill>
              </a:rPr>
              <a:t> </a:t>
            </a:r>
            <a:r>
              <a:rPr lang="hr-HR" sz="2400" b="1" dirty="0" err="1">
                <a:solidFill>
                  <a:srgbClr val="C00000"/>
                </a:solidFill>
              </a:rPr>
              <a:t>winner</a:t>
            </a:r>
            <a:r>
              <a:rPr lang="hr-HR" sz="2400" b="1" dirty="0">
                <a:solidFill>
                  <a:srgbClr val="C00000"/>
                </a:solidFill>
              </a:rPr>
              <a:t> </a:t>
            </a:r>
            <a:r>
              <a:rPr lang="hr-HR" sz="2400" b="1" dirty="0" err="1">
                <a:solidFill>
                  <a:srgbClr val="C00000"/>
                </a:solidFill>
              </a:rPr>
              <a:t>of</a:t>
            </a:r>
            <a:r>
              <a:rPr lang="hr-HR" sz="2400" b="1" dirty="0">
                <a:solidFill>
                  <a:srgbClr val="C00000"/>
                </a:solidFill>
              </a:rPr>
              <a:t> </a:t>
            </a:r>
            <a:r>
              <a:rPr lang="hr-HR" sz="2400" b="1" dirty="0" err="1">
                <a:solidFill>
                  <a:srgbClr val="C00000"/>
                </a:solidFill>
              </a:rPr>
              <a:t>the</a:t>
            </a:r>
            <a:r>
              <a:rPr lang="hr-HR" sz="2400" b="1" dirty="0">
                <a:solidFill>
                  <a:srgbClr val="C00000"/>
                </a:solidFill>
              </a:rPr>
              <a:t> </a:t>
            </a:r>
            <a:r>
              <a:rPr lang="hr-HR" sz="2400" b="1" dirty="0" err="1">
                <a:solidFill>
                  <a:srgbClr val="C00000"/>
                </a:solidFill>
              </a:rPr>
              <a:t>quiz</a:t>
            </a:r>
            <a:r>
              <a:rPr lang="hr-HR" sz="2400" b="1" dirty="0">
                <a:solidFill>
                  <a:srgbClr val="C00000"/>
                </a:solidFill>
              </a:rPr>
              <a:t>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b="1" dirty="0">
                <a:solidFill>
                  <a:srgbClr val="C00000"/>
                </a:solidFill>
              </a:rPr>
              <a:t>3 </a:t>
            </a:r>
            <a:r>
              <a:rPr lang="hr-HR" sz="2400" b="1" dirty="0" err="1">
                <a:solidFill>
                  <a:srgbClr val="C00000"/>
                </a:solidFill>
              </a:rPr>
              <a:t>The</a:t>
            </a:r>
            <a:r>
              <a:rPr lang="hr-HR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>
                <a:solidFill>
                  <a:srgbClr val="C00000"/>
                </a:solidFill>
              </a:rPr>
              <a:t>present for Nigel is the book “The</a:t>
            </a:r>
            <a:r>
              <a:rPr lang="hr-HR" sz="2400" b="1" dirty="0">
                <a:solidFill>
                  <a:srgbClr val="C00000"/>
                </a:solidFill>
              </a:rPr>
              <a:t> </a:t>
            </a:r>
            <a:r>
              <a:rPr lang="hr-HR" sz="2400" b="1" dirty="0" err="1">
                <a:solidFill>
                  <a:srgbClr val="C00000"/>
                </a:solidFill>
              </a:rPr>
              <a:t>Amazing</a:t>
            </a:r>
            <a:r>
              <a:rPr lang="en-US" sz="2400" b="1" dirty="0">
                <a:solidFill>
                  <a:srgbClr val="C00000"/>
                </a:solidFill>
              </a:rPr>
              <a:t> World of</a:t>
            </a:r>
            <a:r>
              <a:rPr lang="hr-HR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>
                <a:solidFill>
                  <a:srgbClr val="C00000"/>
                </a:solidFill>
              </a:rPr>
              <a:t>Animals”.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b="1" dirty="0">
                <a:solidFill>
                  <a:srgbClr val="C00000"/>
                </a:solidFill>
              </a:rPr>
              <a:t>4 To be in a studio in front of the cameras</a:t>
            </a:r>
            <a:r>
              <a:rPr lang="hr-HR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>
                <a:solidFill>
                  <a:srgbClr val="C00000"/>
                </a:solidFill>
              </a:rPr>
              <a:t>and an audience is </a:t>
            </a:r>
            <a:r>
              <a:rPr lang="hr-HR" sz="2400" b="1" dirty="0" err="1">
                <a:solidFill>
                  <a:srgbClr val="C00000"/>
                </a:solidFill>
              </a:rPr>
              <a:t>worse</a:t>
            </a:r>
            <a:r>
              <a:rPr lang="en-US" sz="2400" b="1" dirty="0">
                <a:solidFill>
                  <a:srgbClr val="C00000"/>
                </a:solidFill>
              </a:rPr>
              <a:t> than being at the</a:t>
            </a:r>
            <a:r>
              <a:rPr lang="hr-HR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>
                <a:solidFill>
                  <a:srgbClr val="C00000"/>
                </a:solidFill>
              </a:rPr>
              <a:t>blackboard in </a:t>
            </a:r>
            <a:r>
              <a:rPr lang="en-US" sz="2400" b="1" dirty="0" err="1">
                <a:solidFill>
                  <a:srgbClr val="C00000"/>
                </a:solidFill>
              </a:rPr>
              <a:t>Mr</a:t>
            </a:r>
            <a:r>
              <a:rPr lang="en-US" sz="2400" b="1" dirty="0">
                <a:solidFill>
                  <a:srgbClr val="C00000"/>
                </a:solidFill>
              </a:rPr>
              <a:t> Finch’s </a:t>
            </a:r>
            <a:r>
              <a:rPr lang="en-US" sz="2400" b="1" dirty="0" err="1">
                <a:solidFill>
                  <a:srgbClr val="C00000"/>
                </a:solidFill>
              </a:rPr>
              <a:t>Maths</a:t>
            </a:r>
            <a:r>
              <a:rPr lang="en-US" sz="2400" b="1" dirty="0">
                <a:solidFill>
                  <a:srgbClr val="C00000"/>
                </a:solidFill>
              </a:rPr>
              <a:t> class.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b="1" dirty="0">
                <a:solidFill>
                  <a:srgbClr val="C00000"/>
                </a:solidFill>
              </a:rPr>
              <a:t>5 The questions look </a:t>
            </a:r>
            <a:r>
              <a:rPr lang="hr-HR" sz="2400" b="1" dirty="0" err="1">
                <a:solidFill>
                  <a:srgbClr val="C00000"/>
                </a:solidFill>
              </a:rPr>
              <a:t>easier</a:t>
            </a:r>
            <a:r>
              <a:rPr lang="hr-HR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>
                <a:solidFill>
                  <a:srgbClr val="C00000"/>
                </a:solidFill>
              </a:rPr>
              <a:t>when you</a:t>
            </a:r>
            <a:r>
              <a:rPr lang="hr-HR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>
                <a:solidFill>
                  <a:srgbClr val="C00000"/>
                </a:solidFill>
              </a:rPr>
              <a:t>are at home in front of your TV.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b="1" dirty="0">
                <a:solidFill>
                  <a:srgbClr val="C00000"/>
                </a:solidFill>
              </a:rPr>
              <a:t>6 The worst thing is when you give the </a:t>
            </a:r>
            <a:r>
              <a:rPr lang="hr-HR" sz="2400" b="1" dirty="0" err="1">
                <a:solidFill>
                  <a:srgbClr val="C00000"/>
                </a:solidFill>
              </a:rPr>
              <a:t>wrong</a:t>
            </a:r>
            <a:r>
              <a:rPr lang="hr-HR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>
                <a:solidFill>
                  <a:srgbClr val="C00000"/>
                </a:solidFill>
              </a:rPr>
              <a:t>answer.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b="1" dirty="0">
                <a:solidFill>
                  <a:srgbClr val="C00000"/>
                </a:solidFill>
              </a:rPr>
              <a:t>7 Nigel would like to visit </a:t>
            </a:r>
            <a:r>
              <a:rPr lang="hr-HR" sz="2400" b="1" dirty="0">
                <a:solidFill>
                  <a:srgbClr val="C00000"/>
                </a:solidFill>
              </a:rPr>
              <a:t>Australia</a:t>
            </a:r>
            <a:r>
              <a:rPr lang="en-US" sz="2400" b="1" dirty="0">
                <a:solidFill>
                  <a:srgbClr val="C00000"/>
                </a:solidFill>
              </a:rPr>
              <a:t>.</a:t>
            </a:r>
            <a:endParaRPr lang="hr-HR" sz="2400" b="1" dirty="0">
              <a:solidFill>
                <a:srgbClr val="C00000"/>
              </a:solidFill>
            </a:endParaRP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C27A8D5D-EED9-4620-A767-2D83C59E2BAC}"/>
              </a:ext>
            </a:extLst>
          </p:cNvPr>
          <p:cNvSpPr txBox="1">
            <a:spLocks/>
          </p:cNvSpPr>
          <p:nvPr/>
        </p:nvSpPr>
        <p:spPr>
          <a:xfrm>
            <a:off x="5041699" y="4841772"/>
            <a:ext cx="7150301" cy="19055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"For He's A Jolly Good Fellow" is a song which is sung to congratulate a person on a significant event, such as a retirement, a promotion, a birthday, the birth of a child, or the winning of a championship or a sporting event.</a:t>
            </a:r>
            <a:r>
              <a:rPr lang="hr-HR" sz="2000" b="1" dirty="0"/>
              <a:t> </a:t>
            </a:r>
            <a:r>
              <a:rPr lang="hr-HR" sz="2000" i="1" dirty="0"/>
              <a:t>For </a:t>
            </a:r>
            <a:r>
              <a:rPr lang="hr-HR" sz="2000" i="1" dirty="0" err="1"/>
              <a:t>He's</a:t>
            </a:r>
            <a:r>
              <a:rPr lang="hr-HR" sz="2000" i="1" dirty="0"/>
              <a:t> A Jolly </a:t>
            </a:r>
            <a:r>
              <a:rPr lang="hr-HR" sz="2000" i="1" dirty="0" err="1"/>
              <a:t>Good</a:t>
            </a:r>
            <a:r>
              <a:rPr lang="hr-HR" sz="2000" i="1" dirty="0"/>
              <a:t> </a:t>
            </a:r>
            <a:r>
              <a:rPr lang="hr-HR" sz="2000" i="1" dirty="0" err="1"/>
              <a:t>Fellow</a:t>
            </a:r>
            <a:r>
              <a:rPr lang="hr-HR" sz="2000" i="1" dirty="0"/>
              <a:t>" je pjesma koja se pjeva kao čestitka osobi na značajnom događaju, poput umirovljenja, napredovanja, rođendana, rođenja djeteta ili osvajanja prvenstva ili sportskog događaja.</a:t>
            </a:r>
          </a:p>
        </p:txBody>
      </p:sp>
    </p:spTree>
    <p:extLst>
      <p:ext uri="{BB962C8B-B14F-4D97-AF65-F5344CB8AC3E}">
        <p14:creationId xmlns:p14="http://schemas.microsoft.com/office/powerpoint/2010/main" val="11824922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0880ABB5-B97D-4E14-AC1C-4031E662EC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02" y="0"/>
            <a:ext cx="5152817" cy="6857999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E74ACC6-7585-4469-81CA-552D77C8CFFA}"/>
              </a:ext>
            </a:extLst>
          </p:cNvPr>
          <p:cNvSpPr txBox="1">
            <a:spLocks/>
          </p:cNvSpPr>
          <p:nvPr/>
        </p:nvSpPr>
        <p:spPr>
          <a:xfrm>
            <a:off x="7092040" y="0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49.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8B3B2F24-F59F-48DA-A71A-42C8EC8610A8}"/>
              </a:ext>
            </a:extLst>
          </p:cNvPr>
          <p:cNvSpPr txBox="1">
            <a:spLocks/>
          </p:cNvSpPr>
          <p:nvPr/>
        </p:nvSpPr>
        <p:spPr>
          <a:xfrm>
            <a:off x="7092040" y="359864"/>
            <a:ext cx="4920889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Complete</a:t>
            </a:r>
            <a:r>
              <a:rPr lang="hr-HR" sz="2000" b="1" dirty="0"/>
              <a:t> </a:t>
            </a:r>
            <a:r>
              <a:rPr lang="hr-HR" sz="2000" b="1" dirty="0" err="1"/>
              <a:t>with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missing</a:t>
            </a:r>
            <a:r>
              <a:rPr lang="hr-HR" sz="2000" b="1" dirty="0"/>
              <a:t> </a:t>
            </a:r>
            <a:r>
              <a:rPr lang="hr-HR" sz="2000" b="1" dirty="0" err="1"/>
              <a:t>words</a:t>
            </a:r>
            <a:r>
              <a:rPr lang="hr-HR" sz="2000" b="1" dirty="0"/>
              <a:t>.</a:t>
            </a:r>
            <a:br>
              <a:rPr lang="hr-HR" sz="2000" i="1" dirty="0"/>
            </a:br>
            <a:r>
              <a:rPr lang="hr-HR" sz="2000" i="1" dirty="0"/>
              <a:t>Nadopuni riječima koje nedostaju.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47B46515-7EBB-4A63-ADB4-F4E8362CBF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69" y="249237"/>
            <a:ext cx="6730401" cy="639159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4876B899-F4ED-40CA-8D90-2B631D197048}"/>
              </a:ext>
            </a:extLst>
          </p:cNvPr>
          <p:cNvSpPr txBox="1">
            <a:spLocks/>
          </p:cNvSpPr>
          <p:nvPr/>
        </p:nvSpPr>
        <p:spPr>
          <a:xfrm>
            <a:off x="1473909" y="5686606"/>
            <a:ext cx="432110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dirty="0" err="1">
                <a:solidFill>
                  <a:srgbClr val="FF0000"/>
                </a:solidFill>
              </a:rPr>
              <a:t>banners</a:t>
            </a:r>
            <a:endParaRPr lang="hr-HR" sz="2400" dirty="0">
              <a:solidFill>
                <a:srgbClr val="FF0000"/>
              </a:solidFill>
            </a:endParaRP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88107D23-75BE-45CA-B7C6-D7EB7260A5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55795" y="1607639"/>
            <a:ext cx="7477125" cy="192405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1497F2A5-2693-417D-B1F5-19F88A67BD9E}"/>
              </a:ext>
            </a:extLst>
          </p:cNvPr>
          <p:cNvSpPr txBox="1">
            <a:spLocks/>
          </p:cNvSpPr>
          <p:nvPr/>
        </p:nvSpPr>
        <p:spPr>
          <a:xfrm>
            <a:off x="5149315" y="5686606"/>
            <a:ext cx="432110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dirty="0" err="1">
                <a:solidFill>
                  <a:srgbClr val="FF0000"/>
                </a:solidFill>
              </a:rPr>
              <a:t>proud</a:t>
            </a:r>
            <a:endParaRPr lang="hr-HR" sz="2400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4ADE3B6C-073E-4FF2-91B5-285CA958A40D}"/>
              </a:ext>
            </a:extLst>
          </p:cNvPr>
          <p:cNvSpPr txBox="1">
            <a:spLocks/>
          </p:cNvSpPr>
          <p:nvPr/>
        </p:nvSpPr>
        <p:spPr>
          <a:xfrm>
            <a:off x="3763719" y="5957376"/>
            <a:ext cx="432110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dirty="0" err="1">
                <a:solidFill>
                  <a:srgbClr val="FF0000"/>
                </a:solidFill>
              </a:rPr>
              <a:t>quiz</a:t>
            </a:r>
            <a:endParaRPr lang="hr-HR" sz="2400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EFBBE97F-819F-4F5F-A5FE-CB71DAC31158}"/>
              </a:ext>
            </a:extLst>
          </p:cNvPr>
          <p:cNvSpPr txBox="1">
            <a:spLocks/>
          </p:cNvSpPr>
          <p:nvPr/>
        </p:nvSpPr>
        <p:spPr>
          <a:xfrm>
            <a:off x="2378123" y="6193074"/>
            <a:ext cx="432110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dirty="0" err="1">
                <a:solidFill>
                  <a:srgbClr val="FF0000"/>
                </a:solidFill>
              </a:rPr>
              <a:t>fellow</a:t>
            </a:r>
            <a:endParaRPr lang="hr-HR" sz="2400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77D19F79-51D2-4EFB-8690-810C9C59C6BB}"/>
              </a:ext>
            </a:extLst>
          </p:cNvPr>
          <p:cNvSpPr txBox="1">
            <a:spLocks/>
          </p:cNvSpPr>
          <p:nvPr/>
        </p:nvSpPr>
        <p:spPr>
          <a:xfrm>
            <a:off x="8667189" y="1617593"/>
            <a:ext cx="432110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dirty="0" err="1">
                <a:solidFill>
                  <a:srgbClr val="FF0000"/>
                </a:solidFill>
              </a:rPr>
              <a:t>cameras</a:t>
            </a:r>
            <a:endParaRPr lang="hr-HR" sz="2400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45A819A6-D3A0-4BA1-8DCC-2B1D47DF7195}"/>
              </a:ext>
            </a:extLst>
          </p:cNvPr>
          <p:cNvSpPr txBox="1">
            <a:spLocks/>
          </p:cNvSpPr>
          <p:nvPr/>
        </p:nvSpPr>
        <p:spPr>
          <a:xfrm>
            <a:off x="5943573" y="1899644"/>
            <a:ext cx="432110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dirty="0" err="1">
                <a:solidFill>
                  <a:srgbClr val="FF0000"/>
                </a:solidFill>
              </a:rPr>
              <a:t>blackboard</a:t>
            </a:r>
            <a:endParaRPr lang="hr-HR" sz="2400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9DC2FEC1-9574-4315-9FA0-903622032C21}"/>
              </a:ext>
            </a:extLst>
          </p:cNvPr>
          <p:cNvSpPr txBox="1">
            <a:spLocks/>
          </p:cNvSpPr>
          <p:nvPr/>
        </p:nvSpPr>
        <p:spPr>
          <a:xfrm>
            <a:off x="5910527" y="2148881"/>
            <a:ext cx="432110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dirty="0" err="1">
                <a:solidFill>
                  <a:srgbClr val="FF0000"/>
                </a:solidFill>
              </a:rPr>
              <a:t>answer</a:t>
            </a:r>
            <a:endParaRPr lang="hr-HR" sz="2400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14C35BAE-71A4-4475-A48E-76E7BE351A57}"/>
              </a:ext>
            </a:extLst>
          </p:cNvPr>
          <p:cNvSpPr txBox="1">
            <a:spLocks/>
          </p:cNvSpPr>
          <p:nvPr/>
        </p:nvSpPr>
        <p:spPr>
          <a:xfrm>
            <a:off x="6301915" y="2442329"/>
            <a:ext cx="432110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dirty="0" err="1">
                <a:solidFill>
                  <a:srgbClr val="FF0000"/>
                </a:solidFill>
              </a:rPr>
              <a:t>present</a:t>
            </a:r>
            <a:endParaRPr lang="hr-HR" sz="2400" dirty="0">
              <a:solidFill>
                <a:srgbClr val="FF0000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D3145E22-93D5-4867-91EA-E5738D1AF87B}"/>
              </a:ext>
            </a:extLst>
          </p:cNvPr>
          <p:cNvSpPr txBox="1">
            <a:spLocks/>
          </p:cNvSpPr>
          <p:nvPr/>
        </p:nvSpPr>
        <p:spPr>
          <a:xfrm>
            <a:off x="9812374" y="2430932"/>
            <a:ext cx="432110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dirty="0" err="1">
                <a:solidFill>
                  <a:srgbClr val="FF0000"/>
                </a:solidFill>
              </a:rPr>
              <a:t>amazing</a:t>
            </a:r>
            <a:endParaRPr lang="hr-HR" sz="2400" dirty="0">
              <a:solidFill>
                <a:srgbClr val="FF000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2E805E21-5E53-4FD2-996E-6A1654721F35}"/>
              </a:ext>
            </a:extLst>
          </p:cNvPr>
          <p:cNvSpPr txBox="1">
            <a:spLocks/>
          </p:cNvSpPr>
          <p:nvPr/>
        </p:nvSpPr>
        <p:spPr>
          <a:xfrm>
            <a:off x="8458200" y="2703897"/>
            <a:ext cx="4129672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dirty="0" err="1">
                <a:solidFill>
                  <a:srgbClr val="FF0000"/>
                </a:solidFill>
              </a:rPr>
              <a:t>country</a:t>
            </a:r>
            <a:endParaRPr lang="hr-HR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3708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/>
      <p:bldP spid="19" grpId="0" build="p"/>
      <p:bldP spid="8" grpId="0" build="p"/>
      <p:bldP spid="9" grpId="0" build="p"/>
      <p:bldP spid="10" grpId="0" build="p"/>
      <p:bldP spid="11" grpId="0" build="p"/>
      <p:bldP spid="12" grpId="0" build="p"/>
      <p:bldP spid="13" grpId="0" build="p"/>
      <p:bldP spid="14" grpId="0" build="p"/>
      <p:bldP spid="15" grpId="0" build="p"/>
      <p:bldP spid="16" grpId="0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3825</TotalTime>
  <Words>874</Words>
  <Application>Microsoft Office PowerPoint</Application>
  <PresentationFormat>Široki zaslon</PresentationFormat>
  <Paragraphs>157</Paragraphs>
  <Slides>22</Slides>
  <Notes>0</Notes>
  <HiddenSlides>0</HiddenSlides>
  <MMClips>2</MMClips>
  <ScaleCrop>false</ScaleCrop>
  <HeadingPairs>
    <vt:vector size="6" baseType="variant">
      <vt:variant>
        <vt:lpstr>Korišteni fontovi</vt:lpstr>
      </vt:variant>
      <vt:variant>
        <vt:i4>4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22</vt:i4>
      </vt:variant>
    </vt:vector>
  </HeadingPairs>
  <TitlesOfParts>
    <vt:vector size="27" baseType="lpstr">
      <vt:lpstr>Arial</vt:lpstr>
      <vt:lpstr>Calibri</vt:lpstr>
      <vt:lpstr>Calibri Light</vt:lpstr>
      <vt:lpstr>Ink Free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Company>OŠ Slavka Kolara - Kravarsko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Siniša ᵀᴴᴱ ᴼᴿᴵᴳᴵᴻᴬᴸ Wolfenstein</dc:creator>
  <cp:lastModifiedBy>Siniša Vuksan</cp:lastModifiedBy>
  <cp:revision>344</cp:revision>
  <dcterms:created xsi:type="dcterms:W3CDTF">2017-01-15T10:30:28Z</dcterms:created>
  <dcterms:modified xsi:type="dcterms:W3CDTF">2020-12-11T13:44:32Z</dcterms:modified>
</cp:coreProperties>
</file>